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304" r:id="rId3"/>
    <p:sldId id="257" r:id="rId4"/>
    <p:sldId id="259" r:id="rId5"/>
    <p:sldId id="293" r:id="rId6"/>
    <p:sldId id="294" r:id="rId7"/>
    <p:sldId id="295" r:id="rId8"/>
    <p:sldId id="260" r:id="rId9"/>
    <p:sldId id="258" r:id="rId10"/>
    <p:sldId id="261" r:id="rId11"/>
    <p:sldId id="262" r:id="rId12"/>
    <p:sldId id="263" r:id="rId13"/>
    <p:sldId id="264" r:id="rId14"/>
    <p:sldId id="265" r:id="rId15"/>
    <p:sldId id="267" r:id="rId16"/>
    <p:sldId id="268" r:id="rId17"/>
    <p:sldId id="266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5" r:id="rId30"/>
    <p:sldId id="286" r:id="rId31"/>
    <p:sldId id="280" r:id="rId32"/>
    <p:sldId id="289" r:id="rId33"/>
    <p:sldId id="288" r:id="rId34"/>
    <p:sldId id="290" r:id="rId35"/>
    <p:sldId id="282" r:id="rId36"/>
    <p:sldId id="287" r:id="rId37"/>
    <p:sldId id="291" r:id="rId38"/>
    <p:sldId id="313" r:id="rId39"/>
    <p:sldId id="307" r:id="rId40"/>
    <p:sldId id="296" r:id="rId41"/>
    <p:sldId id="297" r:id="rId42"/>
    <p:sldId id="298" r:id="rId43"/>
    <p:sldId id="299" r:id="rId44"/>
    <p:sldId id="300" r:id="rId45"/>
    <p:sldId id="301" r:id="rId46"/>
    <p:sldId id="303" r:id="rId47"/>
    <p:sldId id="308" r:id="rId48"/>
    <p:sldId id="309" r:id="rId49"/>
    <p:sldId id="292" r:id="rId50"/>
    <p:sldId id="310" r:id="rId51"/>
    <p:sldId id="312" r:id="rId52"/>
    <p:sldId id="305" r:id="rId53"/>
    <p:sldId id="306" r:id="rId54"/>
    <p:sldId id="311" r:id="rId5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372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dirty="0"/>
              <a:t>3/5/2026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randomBar dir="vert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799"/>
            <a:ext cx="8825658" cy="3640667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3/5/2026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randomBar dir="vert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3/5/2026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randomBar dir="vert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0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1930400" y="3771174"/>
            <a:ext cx="727964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3/5/2026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2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ea typeface="+mj-ea"/>
                <a:cs typeface="+mj-cs"/>
              </a:rPr>
              <a:t>“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2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ea typeface="+mj-ea"/>
                <a:cs typeface="+mj-cs"/>
              </a:rPr>
              <a:t>”</a:t>
            </a:r>
          </a:p>
        </p:txBody>
      </p:sp>
    </p:spTree>
  </p:cSld>
  <p:clrMapOvr>
    <a:masterClrMapping/>
  </p:clrMapOvr>
  <p:transition spd="slow">
    <p:randomBar dir="vert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59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3/5/2026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randomBar dir="vert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3/5/2026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randomBar dir="vert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3/5/2026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randomBar dir="vert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3/5/2026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randomBar dir="vert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3/5/2026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randomBar dir="ver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3/5/2026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randomBar dir="vert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3/5/2026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randomBar dir="vert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3/5/2026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randomBar dir="vert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3/5/2026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randomBar dir="vert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3/5/2026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randomBar dir="vert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3/5/2026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randomBar dir="vert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3401063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5" y="3129280"/>
            <a:ext cx="3401062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3/5/2026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randomBar dir="vert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3/5/2026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randomBar dir="vert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44"/>
          <a:stretch/>
        </p:blipFill>
        <p:spPr>
          <a:xfrm>
            <a:off x="0" y="2669685"/>
            <a:ext cx="4035669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accent5">
                  <a:alpha val="7000"/>
                </a:schemeClr>
              </a:gs>
              <a:gs pos="69000">
                <a:schemeClr val="accent5">
                  <a:alpha val="0"/>
                </a:schemeClr>
              </a:gs>
              <a:gs pos="36000">
                <a:schemeClr val="accent5"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9012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4AAD347D-5ACD-4C99-B74B-A9C85AD731AF}" type="datetimeFigureOut">
              <a:rPr lang="en-US" dirty="0"/>
              <a:t>3/5/2026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67" r:id="rId10"/>
    <p:sldLayoutId id="2147483661" r:id="rId11"/>
    <p:sldLayoutId id="2147483664" r:id="rId12"/>
    <p:sldLayoutId id="2147483662" r:id="rId13"/>
    <p:sldLayoutId id="2147483669" r:id="rId14"/>
    <p:sldLayoutId id="2147483670" r:id="rId15"/>
    <p:sldLayoutId id="2147483658" r:id="rId16"/>
    <p:sldLayoutId id="2147483659" r:id="rId17"/>
  </p:sldLayoutIdLst>
  <p:transition spd="slow">
    <p:randomBar dir="vert"/>
  </p:transition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9871254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04293" y="1081368"/>
            <a:ext cx="10173307" cy="4900332"/>
          </a:xfrm>
        </p:spPr>
        <p:txBody>
          <a:bodyPr>
            <a:normAutofit fontScale="92500" lnSpcReduction="20000"/>
          </a:bodyPr>
          <a:lstStyle/>
          <a:p>
            <a:r>
              <a:rPr lang="ru-RU" sz="8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ОТВЕТ:</a:t>
            </a:r>
          </a:p>
          <a:p>
            <a:pPr marL="0" indent="0">
              <a:buNone/>
            </a:pPr>
            <a:endParaRPr lang="ru-RU" sz="8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77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sz="77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ассажирский, грузовой, специальный, водный, воздушный.</a:t>
            </a:r>
            <a:endParaRPr lang="en-US" sz="77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3379652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46112" y="704850"/>
            <a:ext cx="9755188" cy="5543549"/>
          </a:xfrm>
        </p:spPr>
        <p:txBody>
          <a:bodyPr>
            <a:normAutofit fontScale="85000" lnSpcReduction="20000"/>
          </a:bodyPr>
          <a:lstStyle/>
          <a:p>
            <a:pPr algn="ctr"/>
            <a:r>
              <a:rPr lang="ru-RU" sz="9600" b="1" i="1" dirty="0">
                <a:solidFill>
                  <a:schemeClr val="bg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Многоместный наземный вид транспорта </a:t>
            </a:r>
            <a:endParaRPr lang="ru-RU" sz="9600" b="1" i="1" dirty="0" smtClean="0">
              <a:solidFill>
                <a:schemeClr val="bg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sz="9600" b="1" i="1" dirty="0" smtClean="0">
                <a:solidFill>
                  <a:schemeClr val="bg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для </a:t>
            </a:r>
            <a:r>
              <a:rPr lang="ru-RU" sz="9600" b="1" i="1" dirty="0">
                <a:solidFill>
                  <a:schemeClr val="bg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перевозки </a:t>
            </a:r>
            <a:r>
              <a:rPr lang="ru-RU" sz="9600" b="1" i="1" dirty="0" smtClean="0">
                <a:solidFill>
                  <a:schemeClr val="bg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пассажиров ?</a:t>
            </a:r>
            <a:endParaRPr lang="en-US" sz="9600" b="1" i="1" dirty="0">
              <a:solidFill>
                <a:schemeClr val="bg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0107714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04293" y="1081368"/>
            <a:ext cx="10173307" cy="4900332"/>
          </a:xfrm>
        </p:spPr>
        <p:txBody>
          <a:bodyPr>
            <a:normAutofit/>
          </a:bodyPr>
          <a:lstStyle/>
          <a:p>
            <a:r>
              <a:rPr lang="ru-RU" sz="8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ОТВЕТ:</a:t>
            </a:r>
          </a:p>
          <a:p>
            <a:pPr marL="0" indent="0">
              <a:buNone/>
            </a:pPr>
            <a:endParaRPr lang="ru-RU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lang="ru-RU" sz="9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втобус</a:t>
            </a:r>
            <a:endParaRPr lang="ru-RU" sz="9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8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6293531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46111" y="704850"/>
            <a:ext cx="9802813" cy="6067425"/>
          </a:xfrm>
        </p:spPr>
        <p:txBody>
          <a:bodyPr>
            <a:normAutofit lnSpcReduction="10000"/>
          </a:bodyPr>
          <a:lstStyle/>
          <a:p>
            <a:pPr algn="ctr"/>
            <a:r>
              <a:rPr lang="ru-RU" sz="96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Неживая, </a:t>
            </a:r>
            <a:endParaRPr lang="ru-RU" sz="9600" b="1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sz="9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а </a:t>
            </a:r>
            <a:r>
              <a:rPr lang="ru-RU" sz="96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ведёт, </a:t>
            </a:r>
            <a:r>
              <a:rPr lang="ru-RU" sz="9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неподвижна,</a:t>
            </a:r>
          </a:p>
          <a:p>
            <a:pPr marL="0" indent="0" algn="ctr">
              <a:buNone/>
            </a:pPr>
            <a:r>
              <a:rPr lang="ru-RU" sz="9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а идёт </a:t>
            </a:r>
            <a:endParaRPr lang="en-US" sz="96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990785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04293" y="1081368"/>
            <a:ext cx="10173307" cy="4900332"/>
          </a:xfrm>
        </p:spPr>
        <p:txBody>
          <a:bodyPr>
            <a:normAutofit/>
          </a:bodyPr>
          <a:lstStyle/>
          <a:p>
            <a:r>
              <a:rPr lang="ru-RU" sz="8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ОТВЕТ:</a:t>
            </a:r>
          </a:p>
          <a:p>
            <a:pPr marL="0" indent="0">
              <a:buNone/>
            </a:pPr>
            <a:endParaRPr lang="ru-RU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sz="9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Дорога</a:t>
            </a:r>
            <a:endParaRPr lang="ru-RU" sz="9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8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6862058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46112" y="704850"/>
            <a:ext cx="9755188" cy="5543549"/>
          </a:xfrm>
        </p:spPr>
        <p:txBody>
          <a:bodyPr>
            <a:normAutofit lnSpcReduction="10000"/>
          </a:bodyPr>
          <a:lstStyle/>
          <a:p>
            <a:r>
              <a:rPr lang="ru-RU" sz="8800" b="1" i="1" dirty="0" smtClean="0">
                <a:solidFill>
                  <a:schemeClr val="bg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Огонь, вышедший </a:t>
            </a:r>
          </a:p>
          <a:p>
            <a:pPr marL="0" indent="0">
              <a:buNone/>
            </a:pPr>
            <a:r>
              <a:rPr lang="ru-RU" sz="8800" b="1" i="1" dirty="0" smtClean="0">
                <a:solidFill>
                  <a:schemeClr val="bg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из-под контроля человека </a:t>
            </a:r>
            <a:endParaRPr lang="en-US" sz="8800" b="1" i="1" dirty="0">
              <a:solidFill>
                <a:schemeClr val="bg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8189992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04293" y="1081368"/>
            <a:ext cx="10173307" cy="4900332"/>
          </a:xfrm>
        </p:spPr>
        <p:txBody>
          <a:bodyPr>
            <a:normAutofit/>
          </a:bodyPr>
          <a:lstStyle/>
          <a:p>
            <a:r>
              <a:rPr lang="ru-RU" sz="8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ОТВЕТ:</a:t>
            </a:r>
          </a:p>
          <a:p>
            <a:pPr marL="0" indent="0">
              <a:buNone/>
            </a:pPr>
            <a:endParaRPr lang="ru-RU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sz="9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Пожар</a:t>
            </a:r>
            <a:endParaRPr lang="ru-RU" sz="9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8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7437437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46111" y="704850"/>
            <a:ext cx="9907589" cy="6067425"/>
          </a:xfrm>
        </p:spPr>
        <p:txBody>
          <a:bodyPr>
            <a:normAutofit/>
          </a:bodyPr>
          <a:lstStyle/>
          <a:p>
            <a:pPr algn="ctr"/>
            <a:r>
              <a:rPr lang="ru-RU" sz="8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Кусок ткани </a:t>
            </a:r>
            <a:r>
              <a:rPr lang="ru-RU" sz="8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  в </a:t>
            </a:r>
            <a:r>
              <a:rPr lang="ru-RU" sz="8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виде длинной ленты для лечебной </a:t>
            </a:r>
            <a:r>
              <a:rPr lang="ru-RU" sz="8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повязки</a:t>
            </a:r>
            <a:endParaRPr lang="en-US" sz="88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4021847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04293" y="1081368"/>
            <a:ext cx="10173307" cy="4900332"/>
          </a:xfrm>
        </p:spPr>
        <p:txBody>
          <a:bodyPr>
            <a:normAutofit/>
          </a:bodyPr>
          <a:lstStyle/>
          <a:p>
            <a:r>
              <a:rPr lang="ru-RU" sz="8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ОТВЕТ:</a:t>
            </a:r>
          </a:p>
          <a:p>
            <a:pPr marL="0" indent="0">
              <a:buNone/>
            </a:pPr>
            <a:endParaRPr lang="ru-RU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sz="9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Бинт</a:t>
            </a:r>
            <a:endParaRPr lang="ru-RU" sz="9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8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6415115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46112" y="704850"/>
            <a:ext cx="9755188" cy="5543549"/>
          </a:xfrm>
        </p:spPr>
        <p:txBody>
          <a:bodyPr>
            <a:normAutofit/>
          </a:bodyPr>
          <a:lstStyle/>
          <a:p>
            <a:r>
              <a:rPr lang="ru-RU" sz="9600" b="1" i="1" dirty="0">
                <a:solidFill>
                  <a:schemeClr val="bg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Маленький, противный любит грязь </a:t>
            </a:r>
            <a:endParaRPr lang="en-US" sz="9600" b="1" i="1" dirty="0">
              <a:solidFill>
                <a:schemeClr val="bg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8214028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03273" y="-1935168"/>
            <a:ext cx="11785453" cy="5629415"/>
          </a:xfrm>
        </p:spPr>
        <p:txBody>
          <a:bodyPr/>
          <a:lstStyle/>
          <a:p>
            <a:pPr algn="ctr"/>
            <a:r>
              <a:rPr lang="ru-RU" sz="6000" b="1" kern="0" spc="30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/>
              </a:rPr>
              <a:t>Интерактивная</a:t>
            </a:r>
            <a:r>
              <a:rPr lang="ru-RU" sz="6000" b="1" kern="0" spc="30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/>
              </a:rPr>
              <a:t> </a:t>
            </a:r>
            <a:r>
              <a:rPr lang="ru-RU" sz="6000" b="1" kern="0" spc="30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/>
              </a:rPr>
              <a:t>площадка</a:t>
            </a:r>
            <a:r>
              <a:rPr lang="ru-RU" sz="6000" b="1" kern="0" spc="3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/>
              </a:rPr>
              <a:t/>
            </a:r>
            <a:br>
              <a:rPr lang="ru-RU" sz="6000" b="1" kern="0" spc="3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/>
              </a:rPr>
            </a:br>
            <a:r>
              <a:rPr lang="ru-RU" sz="6000" b="1" kern="0" spc="3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/>
              </a:rPr>
              <a:t>«Мир БЕЗ опасности»</a:t>
            </a:r>
            <a:endParaRPr lang="en-US" sz="6000" spc="300" dirty="0">
              <a:solidFill>
                <a:schemeClr val="tx1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5" descr="8"/>
          <p:cNvPicPr>
            <a:picLocks noChangeAspect="1" noChangeArrowheads="1"/>
          </p:cNvPicPr>
          <p:nvPr/>
        </p:nvPicPr>
        <p:blipFill>
          <a:blip r:embed="rId2"/>
          <a:srcRect l="806" t="29999" r="1575" b="28841"/>
          <a:stretch>
            <a:fillRect/>
          </a:stretch>
        </p:blipFill>
        <p:spPr bwMode="auto">
          <a:xfrm>
            <a:off x="0" y="5202238"/>
            <a:ext cx="12192000" cy="1655762"/>
          </a:xfrm>
          <a:prstGeom prst="rect">
            <a:avLst/>
          </a:prstGeom>
          <a:gradFill rotWithShape="1">
            <a:gsLst>
              <a:gs pos="0">
                <a:srgbClr val="0A8DD3"/>
              </a:gs>
              <a:gs pos="80000">
                <a:srgbClr val="11B9FF"/>
              </a:gs>
              <a:gs pos="100000">
                <a:srgbClr val="0DBCFF"/>
              </a:gs>
            </a:gsLst>
            <a:lin ang="16200000"/>
          </a:gradFill>
          <a:ln>
            <a:noFill/>
          </a:ln>
          <a:effectLst>
            <a:outerShdw blurRad="40000" dist="23000" dir="5400000" rotWithShape="0">
              <a:srgbClr val="000000">
                <a:alpha val="34999"/>
              </a:srgbClr>
            </a:outerShdw>
          </a:effectLst>
          <a:extLst/>
        </p:spPr>
      </p:pic>
      <p:pic>
        <p:nvPicPr>
          <p:cNvPr id="5" name="Picture 2" descr="http://player.myshared.ru/825697/data/images/img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35" y="5453856"/>
            <a:ext cx="2402378" cy="11461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24586" y="5453856"/>
            <a:ext cx="2427316" cy="1146147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91982" y="5447759"/>
            <a:ext cx="2231329" cy="1152244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592371" y="5325828"/>
            <a:ext cx="2341067" cy="13961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402376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04293" y="1081368"/>
            <a:ext cx="10173307" cy="4900332"/>
          </a:xfrm>
        </p:spPr>
        <p:txBody>
          <a:bodyPr>
            <a:normAutofit/>
          </a:bodyPr>
          <a:lstStyle/>
          <a:p>
            <a:r>
              <a:rPr lang="ru-RU" sz="8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ОТВЕТ:</a:t>
            </a:r>
          </a:p>
          <a:p>
            <a:pPr marL="0" indent="0">
              <a:buNone/>
            </a:pPr>
            <a:endParaRPr lang="ru-RU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sz="9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Микроб</a:t>
            </a:r>
            <a:endParaRPr lang="ru-RU" sz="9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8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9891703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46111" y="704850"/>
            <a:ext cx="9907589" cy="6067425"/>
          </a:xfrm>
        </p:spPr>
        <p:txBody>
          <a:bodyPr>
            <a:normAutofit/>
          </a:bodyPr>
          <a:lstStyle/>
          <a:p>
            <a:pPr algn="ctr"/>
            <a:r>
              <a:rPr lang="ru-RU" sz="8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Как называется специальная одежда пожарного? </a:t>
            </a:r>
            <a:endParaRPr lang="en-US" sz="88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806272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04293" y="1081368"/>
            <a:ext cx="10173307" cy="4900332"/>
          </a:xfrm>
        </p:spPr>
        <p:txBody>
          <a:bodyPr>
            <a:normAutofit/>
          </a:bodyPr>
          <a:lstStyle/>
          <a:p>
            <a:r>
              <a:rPr lang="ru-RU" sz="8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ОТВЕТ:</a:t>
            </a:r>
          </a:p>
          <a:p>
            <a:pPr marL="0" indent="0">
              <a:buNone/>
            </a:pPr>
            <a:endParaRPr lang="ru-RU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sz="9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Боевка</a:t>
            </a:r>
            <a:endParaRPr lang="ru-RU" sz="9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8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5162748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46111" y="704850"/>
            <a:ext cx="10802939" cy="5543549"/>
          </a:xfrm>
        </p:spPr>
        <p:txBody>
          <a:bodyPr>
            <a:normAutofit lnSpcReduction="10000"/>
          </a:bodyPr>
          <a:lstStyle/>
          <a:p>
            <a:r>
              <a:rPr lang="ru-RU" sz="9600" b="1" i="1" dirty="0">
                <a:solidFill>
                  <a:schemeClr val="bg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Какую форму </a:t>
            </a:r>
            <a:r>
              <a:rPr lang="ru-RU" sz="9600" b="1" i="1" dirty="0" smtClean="0">
                <a:solidFill>
                  <a:schemeClr val="bg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  и </a:t>
            </a:r>
            <a:r>
              <a:rPr lang="ru-RU" sz="9600" b="1" i="1" dirty="0">
                <a:solidFill>
                  <a:schemeClr val="bg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цвет имеют предупреждающие знаки? </a:t>
            </a:r>
            <a:endParaRPr lang="en-US" sz="9600" b="1" i="1" dirty="0">
              <a:solidFill>
                <a:schemeClr val="bg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9829931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04293" y="1081368"/>
            <a:ext cx="10173307" cy="4900332"/>
          </a:xfrm>
        </p:spPr>
        <p:txBody>
          <a:bodyPr>
            <a:normAutofit fontScale="77500" lnSpcReduction="20000"/>
          </a:bodyPr>
          <a:lstStyle/>
          <a:p>
            <a:r>
              <a:rPr lang="ru-RU" sz="8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ОТВЕТ:</a:t>
            </a:r>
          </a:p>
          <a:p>
            <a:pPr marL="0" indent="0" algn="ctr">
              <a:buNone/>
            </a:pPr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sz="10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Форма: треугольник </a:t>
            </a:r>
          </a:p>
          <a:p>
            <a:pPr marL="0" indent="0" algn="ctr">
              <a:buNone/>
            </a:pPr>
            <a:r>
              <a:rPr lang="ru-RU" sz="103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Цвет: красного </a:t>
            </a:r>
            <a:r>
              <a:rPr lang="ru-RU" sz="103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цвета</a:t>
            </a:r>
            <a:endParaRPr lang="ru-RU" sz="103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0084492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46111" y="704850"/>
            <a:ext cx="9907589" cy="6067425"/>
          </a:xfrm>
        </p:spPr>
        <p:txBody>
          <a:bodyPr>
            <a:normAutofit/>
          </a:bodyPr>
          <a:lstStyle/>
          <a:p>
            <a:pPr algn="ctr"/>
            <a:r>
              <a:rPr lang="ru-RU" sz="8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На чем Емеля ехал к царю во </a:t>
            </a:r>
            <a:r>
              <a:rPr lang="ru-RU" sz="8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дворец?</a:t>
            </a:r>
            <a:endParaRPr lang="en-US" sz="88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5958805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04293" y="1081368"/>
            <a:ext cx="10173307" cy="4900332"/>
          </a:xfrm>
        </p:spPr>
        <p:txBody>
          <a:bodyPr>
            <a:normAutofit/>
          </a:bodyPr>
          <a:lstStyle/>
          <a:p>
            <a:r>
              <a:rPr lang="ru-RU" sz="8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ОТВЕТ:</a:t>
            </a:r>
          </a:p>
          <a:p>
            <a:pPr marL="0" indent="0">
              <a:buNone/>
            </a:pPr>
            <a:endParaRPr lang="ru-RU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sz="9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На печи</a:t>
            </a:r>
          </a:p>
        </p:txBody>
      </p:sp>
    </p:spTree>
    <p:extLst>
      <p:ext uri="{BB962C8B-B14F-4D97-AF65-F5344CB8AC3E}">
        <p14:creationId xmlns:p14="http://schemas.microsoft.com/office/powerpoint/2010/main" val="440775464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46111" y="704850"/>
            <a:ext cx="10802939" cy="5543549"/>
          </a:xfrm>
        </p:spPr>
        <p:txBody>
          <a:bodyPr>
            <a:normAutofit fontScale="92500" lnSpcReduction="20000"/>
          </a:bodyPr>
          <a:lstStyle/>
          <a:p>
            <a:r>
              <a:rPr lang="ru-RU" sz="9600" b="1" i="1" dirty="0">
                <a:solidFill>
                  <a:schemeClr val="bg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Какое насекомое одного </a:t>
            </a:r>
            <a:r>
              <a:rPr lang="ru-RU" sz="9600" b="1" i="1" dirty="0" smtClean="0">
                <a:solidFill>
                  <a:schemeClr val="bg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цвета с </a:t>
            </a:r>
            <a:r>
              <a:rPr lang="ru-RU" sz="9600" b="1" i="1" dirty="0">
                <a:solidFill>
                  <a:schemeClr val="bg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сигналом светофора и живет в траве</a:t>
            </a:r>
            <a:r>
              <a:rPr lang="ru-RU" sz="9600" b="1" i="1" dirty="0" smtClean="0">
                <a:solidFill>
                  <a:schemeClr val="bg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9600" b="1" i="1" dirty="0">
              <a:solidFill>
                <a:schemeClr val="bg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4698312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04293" y="1081368"/>
            <a:ext cx="10173307" cy="4900332"/>
          </a:xfrm>
        </p:spPr>
        <p:txBody>
          <a:bodyPr>
            <a:normAutofit/>
          </a:bodyPr>
          <a:lstStyle/>
          <a:p>
            <a:r>
              <a:rPr lang="ru-RU" sz="8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ОТВЕТ:</a:t>
            </a:r>
          </a:p>
          <a:p>
            <a:pPr marL="0" indent="0">
              <a:buNone/>
            </a:pPr>
            <a:endParaRPr lang="ru-RU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sz="9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Кузнечик</a:t>
            </a:r>
          </a:p>
        </p:txBody>
      </p:sp>
    </p:spTree>
    <p:extLst>
      <p:ext uri="{BB962C8B-B14F-4D97-AF65-F5344CB8AC3E}">
        <p14:creationId xmlns:p14="http://schemas.microsoft.com/office/powerpoint/2010/main" val="116328078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46111" y="704850"/>
            <a:ext cx="9907589" cy="6067425"/>
          </a:xfrm>
        </p:spPr>
        <p:txBody>
          <a:bodyPr>
            <a:normAutofit/>
          </a:bodyPr>
          <a:lstStyle/>
          <a:p>
            <a:pPr algn="ctr"/>
            <a:r>
              <a:rPr lang="ru-RU" sz="8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Когда человек может двигаться со скоростью </a:t>
            </a:r>
            <a:r>
              <a:rPr lang="ru-RU" sz="8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машины?</a:t>
            </a:r>
            <a:endParaRPr lang="en-US" sz="88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1453083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2118" y="236586"/>
            <a:ext cx="10134573" cy="2124227"/>
          </a:xfrm>
        </p:spPr>
        <p:txBody>
          <a:bodyPr/>
          <a:lstStyle/>
          <a:p>
            <a:pPr lvl="0" defTabSz="914400" fontAlgn="base">
              <a:spcAft>
                <a:spcPct val="0"/>
              </a:spcAft>
            </a:pPr>
            <a:r>
              <a:rPr lang="ru-RU" altLang="ru-RU" sz="8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ea typeface="+mn-ea"/>
                <a:cs typeface="+mn-cs"/>
              </a:rPr>
              <a:t>Упражнение «Возьми конфетку</a:t>
            </a:r>
            <a:r>
              <a:rPr lang="ru-RU" altLang="ru-RU" sz="6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ea typeface="+mn-ea"/>
                <a:cs typeface="+mn-cs"/>
              </a:rPr>
              <a:t>»</a:t>
            </a:r>
            <a:r>
              <a:rPr lang="ru-RU" altLang="ru-RU" sz="6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ea typeface="+mn-ea"/>
                <a:cs typeface="+mn-cs"/>
              </a:rPr>
              <a:t/>
            </a:r>
            <a:br>
              <a:rPr lang="ru-RU" altLang="ru-RU" sz="6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ea typeface="+mn-ea"/>
                <a:cs typeface="+mn-cs"/>
              </a:rPr>
            </a:br>
            <a:r>
              <a:rPr lang="ru-RU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en-US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887884" y="3657601"/>
            <a:ext cx="7196051" cy="3865418"/>
          </a:xfrm>
        </p:spPr>
        <p:txBody>
          <a:bodyPr/>
          <a:lstStyle/>
          <a:p>
            <a:pPr marL="0" lvl="0" indent="0" algn="ctr" defTabSz="914400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ru-RU" altLang="ru-RU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ea typeface="+mn-ea"/>
                <a:cs typeface="+mn-cs"/>
              </a:rPr>
              <a:t>«Как здорово, </a:t>
            </a:r>
            <a:endParaRPr lang="ru-RU" altLang="ru-RU" sz="5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  <a:ea typeface="+mn-ea"/>
              <a:cs typeface="+mn-cs"/>
            </a:endParaRPr>
          </a:p>
          <a:p>
            <a:pPr marL="0" lvl="0" indent="0" algn="ctr" defTabSz="914400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ru-RU" altLang="ru-RU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ea typeface="+mn-ea"/>
                <a:cs typeface="+mn-cs"/>
              </a:rPr>
              <a:t>что </a:t>
            </a:r>
            <a:r>
              <a:rPr lang="ru-RU" altLang="ru-RU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ea typeface="+mn-ea"/>
                <a:cs typeface="+mn-cs"/>
              </a:rPr>
              <a:t>все мы здесь </a:t>
            </a:r>
            <a:endParaRPr lang="ru-RU" altLang="ru-RU" sz="5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  <a:ea typeface="+mn-ea"/>
              <a:cs typeface="+mn-cs"/>
            </a:endParaRPr>
          </a:p>
          <a:p>
            <a:pPr marL="0" lvl="0" indent="0" algn="ctr" defTabSz="914400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ru-RU" altLang="ru-RU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ea typeface="+mn-ea"/>
                <a:cs typeface="+mn-cs"/>
              </a:rPr>
              <a:t>сегодня </a:t>
            </a:r>
            <a:r>
              <a:rPr lang="ru-RU" altLang="ru-RU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ea typeface="+mn-ea"/>
                <a:cs typeface="+mn-cs"/>
              </a:rPr>
              <a:t>собрались!»</a:t>
            </a:r>
          </a:p>
          <a:p>
            <a:endParaRPr lang="en-US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092" y="2459528"/>
            <a:ext cx="4398472" cy="4398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769262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04293" y="1081368"/>
            <a:ext cx="10173307" cy="4900332"/>
          </a:xfrm>
        </p:spPr>
        <p:txBody>
          <a:bodyPr>
            <a:normAutofit/>
          </a:bodyPr>
          <a:lstStyle/>
          <a:p>
            <a:r>
              <a:rPr lang="ru-RU" sz="8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ОТВЕТ:</a:t>
            </a:r>
          </a:p>
          <a:p>
            <a:pPr marL="0" indent="0">
              <a:buNone/>
            </a:pPr>
            <a:endParaRPr lang="ru-RU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когда он едет </a:t>
            </a:r>
            <a:r>
              <a:rPr lang="ru-RU" sz="9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в машине</a:t>
            </a:r>
            <a:endParaRPr lang="ru-RU" sz="9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6911912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46111" y="704850"/>
            <a:ext cx="10802939" cy="5543549"/>
          </a:xfrm>
        </p:spPr>
        <p:txBody>
          <a:bodyPr>
            <a:normAutofit lnSpcReduction="10000"/>
          </a:bodyPr>
          <a:lstStyle/>
          <a:p>
            <a:r>
              <a:rPr lang="ru-RU" sz="9600" b="1" i="1" dirty="0">
                <a:solidFill>
                  <a:schemeClr val="bg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Это явление природы похоже на лёгкую дымку </a:t>
            </a:r>
            <a:r>
              <a:rPr lang="ru-RU" sz="9600" b="1" i="1" dirty="0" smtClean="0">
                <a:solidFill>
                  <a:schemeClr val="bg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в воздухе?</a:t>
            </a:r>
            <a:endParaRPr lang="en-US" sz="9600" b="1" i="1" dirty="0">
              <a:solidFill>
                <a:schemeClr val="bg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5020082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04293" y="1081368"/>
            <a:ext cx="10173307" cy="4900332"/>
          </a:xfrm>
        </p:spPr>
        <p:txBody>
          <a:bodyPr>
            <a:normAutofit/>
          </a:bodyPr>
          <a:lstStyle/>
          <a:p>
            <a:r>
              <a:rPr lang="ru-RU" sz="8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ОТВЕТ:</a:t>
            </a:r>
          </a:p>
          <a:p>
            <a:pPr marL="0" indent="0">
              <a:buNone/>
            </a:pPr>
            <a:endParaRPr lang="ru-RU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sz="9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Туман</a:t>
            </a:r>
          </a:p>
        </p:txBody>
      </p:sp>
    </p:spTree>
    <p:extLst>
      <p:ext uri="{BB962C8B-B14F-4D97-AF65-F5344CB8AC3E}">
        <p14:creationId xmlns:p14="http://schemas.microsoft.com/office/powerpoint/2010/main" val="507670480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46111" y="704850"/>
            <a:ext cx="9907589" cy="6067425"/>
          </a:xfrm>
        </p:spPr>
        <p:txBody>
          <a:bodyPr>
            <a:normAutofit/>
          </a:bodyPr>
          <a:lstStyle/>
          <a:p>
            <a:pPr algn="ctr"/>
            <a:r>
              <a:rPr lang="ru-RU" sz="8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Сколько сигналов у пешеходного светофора? </a:t>
            </a:r>
            <a:endParaRPr lang="en-US" sz="88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4673402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04293" y="1081368"/>
            <a:ext cx="10173307" cy="4900332"/>
          </a:xfrm>
        </p:spPr>
        <p:txBody>
          <a:bodyPr>
            <a:normAutofit/>
          </a:bodyPr>
          <a:lstStyle/>
          <a:p>
            <a:r>
              <a:rPr lang="ru-RU" sz="8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ОТВЕТ:</a:t>
            </a:r>
          </a:p>
          <a:p>
            <a:pPr marL="0" indent="0">
              <a:buNone/>
            </a:pPr>
            <a:endParaRPr lang="ru-RU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sz="9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Два</a:t>
            </a:r>
          </a:p>
        </p:txBody>
      </p:sp>
    </p:spTree>
    <p:extLst>
      <p:ext uri="{BB962C8B-B14F-4D97-AF65-F5344CB8AC3E}">
        <p14:creationId xmlns:p14="http://schemas.microsoft.com/office/powerpoint/2010/main" val="2022071250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46111" y="704850"/>
            <a:ext cx="10802939" cy="5543549"/>
          </a:xfrm>
        </p:spPr>
        <p:txBody>
          <a:bodyPr>
            <a:normAutofit/>
          </a:bodyPr>
          <a:lstStyle/>
          <a:p>
            <a:r>
              <a:rPr lang="ru-RU" sz="9600" b="1" i="1" dirty="0">
                <a:solidFill>
                  <a:schemeClr val="bg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Назовите единый номер телефона службы спасения? </a:t>
            </a:r>
            <a:endParaRPr lang="en-US" sz="9600" b="1" i="1" dirty="0">
              <a:solidFill>
                <a:schemeClr val="bg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1825999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04293" y="1081368"/>
            <a:ext cx="10173307" cy="4900332"/>
          </a:xfrm>
        </p:spPr>
        <p:txBody>
          <a:bodyPr>
            <a:normAutofit/>
          </a:bodyPr>
          <a:lstStyle/>
          <a:p>
            <a:r>
              <a:rPr lang="ru-RU" sz="8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ОТВЕТ:</a:t>
            </a:r>
          </a:p>
          <a:p>
            <a:pPr marL="0" indent="0">
              <a:buNone/>
            </a:pPr>
            <a:endParaRPr lang="ru-RU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sz="16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112</a:t>
            </a:r>
          </a:p>
        </p:txBody>
      </p:sp>
    </p:spTree>
    <p:extLst>
      <p:ext uri="{BB962C8B-B14F-4D97-AF65-F5344CB8AC3E}">
        <p14:creationId xmlns:p14="http://schemas.microsoft.com/office/powerpoint/2010/main" val="1933113831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766127"/>
            <a:ext cx="12191999" cy="2556491"/>
          </a:xfrm>
        </p:spPr>
        <p:txBody>
          <a:bodyPr/>
          <a:lstStyle/>
          <a:p>
            <a:pPr lvl="0" algn="ctr" defTabSz="914400" fontAlgn="base">
              <a:spcAft>
                <a:spcPct val="0"/>
              </a:spcAft>
            </a:pPr>
            <a:r>
              <a:rPr lang="ru-RU" altLang="ru-RU" sz="13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ea typeface="+mn-ea"/>
                <a:cs typeface="+mn-cs"/>
              </a:rPr>
              <a:t>МОЛОДЦЫ!</a:t>
            </a:r>
            <a:r>
              <a:rPr lang="ru-RU" altLang="ru-RU" sz="9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ea typeface="+mn-ea"/>
                <a:cs typeface="+mn-cs"/>
              </a:rPr>
              <a:t/>
            </a:r>
            <a:br>
              <a:rPr lang="ru-RU" altLang="ru-RU" sz="9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ea typeface="+mn-ea"/>
                <a:cs typeface="+mn-cs"/>
              </a:rPr>
            </a:br>
            <a:r>
              <a:rPr lang="ru-RU" altLang="ru-RU" sz="6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ea typeface="+mn-ea"/>
                <a:cs typeface="+mn-cs"/>
              </a:rPr>
              <a:t>Справились со всеми вопросами</a:t>
            </a:r>
            <a:r>
              <a:rPr lang="ru-RU" sz="9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9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en-US" sz="96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887884" y="3657601"/>
            <a:ext cx="7196051" cy="3865418"/>
          </a:xfrm>
        </p:spPr>
        <p:txBody>
          <a:bodyPr/>
          <a:lstStyle/>
          <a:p>
            <a:pPr marL="0" lvl="0" indent="0" algn="ctr" defTabSz="914400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2142447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108064" y="75872"/>
            <a:ext cx="12191999" cy="6066310"/>
          </a:xfrm>
        </p:spPr>
        <p:txBody>
          <a:bodyPr/>
          <a:lstStyle/>
          <a:p>
            <a:pPr lvl="0" algn="ctr" defTabSz="914400" fontAlgn="base">
              <a:spcAft>
                <a:spcPct val="0"/>
              </a:spcAft>
            </a:pPr>
            <a:r>
              <a:rPr lang="ru-RU" altLang="ru-RU" sz="13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ea typeface="+mn-ea"/>
                <a:cs typeface="+mn-cs"/>
              </a:rPr>
              <a:t>Станция</a:t>
            </a:r>
            <a:br>
              <a:rPr lang="ru-RU" altLang="ru-RU" sz="13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ea typeface="+mn-ea"/>
                <a:cs typeface="+mn-cs"/>
              </a:rPr>
            </a:br>
            <a:r>
              <a:rPr lang="ru-RU" altLang="ru-RU" sz="115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ea typeface="+mn-ea"/>
                <a:cs typeface="+mn-cs"/>
              </a:rPr>
              <a:t>«Сказки </a:t>
            </a:r>
            <a:br>
              <a:rPr lang="ru-RU" altLang="ru-RU" sz="115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ea typeface="+mn-ea"/>
                <a:cs typeface="+mn-cs"/>
              </a:rPr>
            </a:br>
            <a:r>
              <a:rPr lang="ru-RU" altLang="ru-RU" sz="115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ea typeface="+mn-ea"/>
                <a:cs typeface="+mn-cs"/>
              </a:rPr>
              <a:t>по </a:t>
            </a:r>
            <a:r>
              <a:rPr lang="ru-RU" altLang="ru-RU" sz="115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ea typeface="+mn-ea"/>
                <a:cs typeface="+mn-cs"/>
              </a:rPr>
              <a:t>ОБЖ» </a:t>
            </a:r>
            <a:endParaRPr lang="en-US" sz="96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652000" y="5375563"/>
            <a:ext cx="2431935" cy="2147455"/>
          </a:xfrm>
        </p:spPr>
        <p:txBody>
          <a:bodyPr/>
          <a:lstStyle/>
          <a:p>
            <a:pPr marL="0" lvl="0" indent="0" algn="ctr" defTabSz="914400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6753008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12077699" cy="2122343"/>
          </a:xfrm>
        </p:spPr>
        <p:txBody>
          <a:bodyPr/>
          <a:lstStyle/>
          <a:p>
            <a:pPr lvl="0" algn="ctr" defTabSz="914400" fontAlgn="base">
              <a:spcAft>
                <a:spcPct val="0"/>
              </a:spcAft>
            </a:pPr>
            <a:r>
              <a:rPr lang="ru-RU" altLang="ru-RU" sz="8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ea typeface="+mn-ea"/>
                <a:cs typeface="+mn-cs"/>
              </a:rPr>
              <a:t>Шуточная сценка </a:t>
            </a:r>
            <a:br>
              <a:rPr lang="ru-RU" altLang="ru-RU" sz="8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ea typeface="+mn-ea"/>
                <a:cs typeface="+mn-cs"/>
              </a:rPr>
            </a:br>
            <a:r>
              <a:rPr lang="ru-RU" altLang="ru-RU" sz="8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ea typeface="+mn-ea"/>
                <a:cs typeface="+mn-cs"/>
              </a:rPr>
              <a:t>из сказки</a:t>
            </a:r>
            <a:br>
              <a:rPr lang="ru-RU" altLang="ru-RU" sz="8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ea typeface="+mn-ea"/>
                <a:cs typeface="+mn-cs"/>
              </a:rPr>
            </a:br>
            <a:r>
              <a:rPr lang="ru-RU" altLang="ru-RU" sz="8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ea typeface="+mn-ea"/>
                <a:cs typeface="+mn-cs"/>
              </a:rPr>
              <a:t>«Бабушка </a:t>
            </a:r>
            <a:br>
              <a:rPr lang="ru-RU" altLang="ru-RU" sz="8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ea typeface="+mn-ea"/>
                <a:cs typeface="+mn-cs"/>
              </a:rPr>
            </a:br>
            <a:r>
              <a:rPr lang="ru-RU" altLang="ru-RU" sz="8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ea typeface="+mn-ea"/>
                <a:cs typeface="+mn-cs"/>
              </a:rPr>
              <a:t>и </a:t>
            </a:r>
            <a:br>
              <a:rPr lang="ru-RU" altLang="ru-RU" sz="8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ea typeface="+mn-ea"/>
                <a:cs typeface="+mn-cs"/>
              </a:rPr>
            </a:br>
            <a:r>
              <a:rPr lang="ru-RU" altLang="ru-RU" sz="8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ea typeface="+mn-ea"/>
                <a:cs typeface="+mn-cs"/>
              </a:rPr>
              <a:t>Красная шапочка»</a:t>
            </a:r>
            <a:r>
              <a:rPr lang="ru-RU" altLang="ru-RU" sz="9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ea typeface="+mn-ea"/>
                <a:cs typeface="+mn-cs"/>
              </a:rPr>
              <a:t/>
            </a:r>
            <a:br>
              <a:rPr lang="ru-RU" altLang="ru-RU" sz="9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ea typeface="+mn-ea"/>
                <a:cs typeface="+mn-cs"/>
              </a:rPr>
            </a:br>
            <a:endParaRPr lang="en-US" sz="96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887884" y="3657601"/>
            <a:ext cx="7196051" cy="3865418"/>
          </a:xfrm>
        </p:spPr>
        <p:txBody>
          <a:bodyPr/>
          <a:lstStyle/>
          <a:p>
            <a:pPr marL="0" lvl="0" indent="0" algn="ctr" defTabSz="914400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endParaRPr lang="ru-RU" dirty="0" smtClean="0"/>
          </a:p>
          <a:p>
            <a:pPr marL="0" lvl="0" indent="0" algn="ctr" defTabSz="914400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2004772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66618" y="0"/>
            <a:ext cx="9747881" cy="2556491"/>
          </a:xfrm>
        </p:spPr>
        <p:txBody>
          <a:bodyPr/>
          <a:lstStyle/>
          <a:p>
            <a:pPr lvl="0" defTabSz="914400" fontAlgn="base">
              <a:spcAft>
                <a:spcPct val="0"/>
              </a:spcAft>
            </a:pPr>
            <a:r>
              <a:rPr lang="ru-RU" altLang="ru-RU" sz="8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br>
              <a:rPr lang="ru-RU" altLang="ru-RU" sz="8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ea typeface="+mn-ea"/>
                <a:cs typeface="+mn-cs"/>
              </a:rPr>
            </a:br>
            <a:r>
              <a:rPr lang="ru-RU" altLang="ru-RU" sz="8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ea typeface="+mn-ea"/>
                <a:cs typeface="+mn-cs"/>
              </a:rPr>
              <a:t>«Возьми билетик</a:t>
            </a:r>
            <a:r>
              <a:rPr lang="ru-RU" altLang="ru-RU" sz="6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ea typeface="+mn-ea"/>
                <a:cs typeface="+mn-cs"/>
              </a:rPr>
              <a:t>»</a:t>
            </a:r>
            <a:r>
              <a:rPr lang="ru-RU" altLang="ru-RU" sz="6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ea typeface="+mn-ea"/>
                <a:cs typeface="+mn-cs"/>
              </a:rPr>
              <a:t/>
            </a:r>
            <a:br>
              <a:rPr lang="ru-RU" altLang="ru-RU" sz="6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ea typeface="+mn-ea"/>
                <a:cs typeface="+mn-cs"/>
              </a:rPr>
            </a:br>
            <a:r>
              <a:rPr lang="ru-RU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en-US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906357" y="3297383"/>
            <a:ext cx="7196051" cy="3865418"/>
          </a:xfrm>
        </p:spPr>
        <p:txBody>
          <a:bodyPr/>
          <a:lstStyle/>
          <a:p>
            <a:pPr marL="0" lvl="0" indent="0" algn="ctr" defTabSz="914400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ru-RU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ea typeface="+mn-ea"/>
                <a:cs typeface="+mn-cs"/>
              </a:rPr>
              <a:t>Займите, пожалуйста, место за столиком, в соответствии цвета вашего билетика</a:t>
            </a:r>
            <a:r>
              <a:rPr lang="ru-RU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ea typeface="+mn-ea"/>
                <a:cs typeface="+mn-cs"/>
              </a:rPr>
              <a:t>. </a:t>
            </a:r>
            <a:endParaRPr lang="en-US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663" y="2784763"/>
            <a:ext cx="4273781" cy="42737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71334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6225" y="1142672"/>
            <a:ext cx="11839575" cy="2889866"/>
          </a:xfrm>
        </p:spPr>
        <p:txBody>
          <a:bodyPr/>
          <a:lstStyle/>
          <a:p>
            <a:pPr lvl="0" algn="ctr" defTabSz="914400" fontAlgn="base">
              <a:spcAft>
                <a:spcPct val="0"/>
              </a:spcAft>
            </a:pPr>
            <a:r>
              <a:rPr lang="ru-RU" altLang="ru-RU" sz="115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ea typeface="+mn-ea"/>
                <a:cs typeface="+mn-cs"/>
              </a:rPr>
              <a:t>СТАНЦИЯ </a:t>
            </a:r>
            <a:br>
              <a:rPr lang="ru-RU" altLang="ru-RU" sz="115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ea typeface="+mn-ea"/>
                <a:cs typeface="+mn-cs"/>
              </a:rPr>
            </a:br>
            <a:r>
              <a:rPr lang="ru-RU" altLang="ru-RU" sz="9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ea typeface="+mn-ea"/>
                <a:cs typeface="+mn-cs"/>
              </a:rPr>
              <a:t>«Верно ли…</a:t>
            </a:r>
            <a:r>
              <a:rPr lang="ru-RU" altLang="ru-RU" sz="8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ea typeface="+mn-ea"/>
                <a:cs typeface="+mn-cs"/>
              </a:rPr>
              <a:t>»</a:t>
            </a:r>
            <a:r>
              <a:rPr lang="ru-RU" altLang="ru-RU" sz="8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ea typeface="+mn-ea"/>
                <a:cs typeface="+mn-cs"/>
              </a:rPr>
              <a:t/>
            </a:r>
            <a:br>
              <a:rPr lang="ru-RU" altLang="ru-RU" sz="8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ea typeface="+mn-ea"/>
                <a:cs typeface="+mn-cs"/>
              </a:rPr>
            </a:br>
            <a:r>
              <a:rPr lang="ru-RU" sz="5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5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en-US" sz="54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95299" y="4162425"/>
            <a:ext cx="11401425" cy="2554431"/>
          </a:xfrm>
        </p:spPr>
        <p:txBody>
          <a:bodyPr>
            <a:noAutofit/>
          </a:bodyPr>
          <a:lstStyle/>
          <a:p>
            <a:pPr marL="0" lvl="0" indent="0" algn="ctr" defTabSz="914400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ru-RU" sz="72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Отвечаете «да» или «нет»</a:t>
            </a:r>
            <a:endParaRPr lang="en-US" sz="72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0107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11839575" cy="2889866"/>
          </a:xfrm>
        </p:spPr>
        <p:txBody>
          <a:bodyPr/>
          <a:lstStyle/>
          <a:p>
            <a:pPr lvl="0" defTabSz="914400" fontAlgn="base">
              <a:spcAft>
                <a:spcPct val="0"/>
              </a:spcAft>
            </a:pPr>
            <a:r>
              <a:rPr lang="ru-RU" altLang="ru-RU" sz="8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lang="ru-RU" altLang="ru-RU" sz="8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ea typeface="+mn-ea"/>
                <a:cs typeface="+mn-cs"/>
              </a:rPr>
              <a:t>«Верно ли…</a:t>
            </a:r>
            <a:r>
              <a:rPr lang="ru-RU" altLang="ru-RU" sz="8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ea typeface="+mn-ea"/>
                <a:cs typeface="+mn-cs"/>
              </a:rPr>
              <a:t>»</a:t>
            </a:r>
            <a:r>
              <a:rPr lang="ru-RU" altLang="ru-RU" sz="8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ea typeface="+mn-ea"/>
                <a:cs typeface="+mn-cs"/>
              </a:rPr>
              <a:t/>
            </a:r>
            <a:br>
              <a:rPr lang="ru-RU" altLang="ru-RU" sz="8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ea typeface="+mn-ea"/>
                <a:cs typeface="+mn-cs"/>
              </a:rPr>
            </a:br>
            <a:r>
              <a:rPr lang="ru-RU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en-US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38150" y="1657350"/>
            <a:ext cx="11401425" cy="4419600"/>
          </a:xfrm>
        </p:spPr>
        <p:txBody>
          <a:bodyPr>
            <a:noAutofit/>
          </a:bodyPr>
          <a:lstStyle/>
          <a:p>
            <a:pPr marL="0" lvl="0" indent="0" algn="ctr" defTabSz="914400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ru-RU" sz="8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Что электропроводку под напряжением нельзя тушить водой </a:t>
            </a:r>
            <a:endParaRPr lang="en-US" sz="80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3718902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11839575" cy="2889866"/>
          </a:xfrm>
        </p:spPr>
        <p:txBody>
          <a:bodyPr/>
          <a:lstStyle/>
          <a:p>
            <a:pPr lvl="0" defTabSz="914400" fontAlgn="base">
              <a:spcAft>
                <a:spcPct val="0"/>
              </a:spcAft>
            </a:pPr>
            <a:r>
              <a:rPr lang="ru-RU" altLang="ru-RU" sz="8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lang="ru-RU" altLang="ru-RU" sz="8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ea typeface="+mn-ea"/>
                <a:cs typeface="+mn-cs"/>
              </a:rPr>
              <a:t>«Верно ли…</a:t>
            </a:r>
            <a:r>
              <a:rPr lang="ru-RU" altLang="ru-RU" sz="8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ea typeface="+mn-ea"/>
                <a:cs typeface="+mn-cs"/>
              </a:rPr>
              <a:t>»</a:t>
            </a:r>
            <a:r>
              <a:rPr lang="ru-RU" altLang="ru-RU" sz="8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ea typeface="+mn-ea"/>
                <a:cs typeface="+mn-cs"/>
              </a:rPr>
              <a:t/>
            </a:r>
            <a:br>
              <a:rPr lang="ru-RU" altLang="ru-RU" sz="8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ea typeface="+mn-ea"/>
                <a:cs typeface="+mn-cs"/>
              </a:rPr>
            </a:br>
            <a:r>
              <a:rPr lang="ru-RU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en-US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38150" y="1657350"/>
            <a:ext cx="11401425" cy="4419600"/>
          </a:xfrm>
        </p:spPr>
        <p:txBody>
          <a:bodyPr>
            <a:noAutofit/>
          </a:bodyPr>
          <a:lstStyle/>
          <a:p>
            <a:pPr marL="0" lvl="0" indent="0" algn="ctr" defTabSz="914400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ru-RU" sz="80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Что люди чаще при пожаре страдают от огня, чем от дыма </a:t>
            </a:r>
            <a:endParaRPr lang="en-US" sz="80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0165583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11839575" cy="2889866"/>
          </a:xfrm>
        </p:spPr>
        <p:txBody>
          <a:bodyPr/>
          <a:lstStyle/>
          <a:p>
            <a:pPr lvl="0" defTabSz="914400" fontAlgn="base">
              <a:spcAft>
                <a:spcPct val="0"/>
              </a:spcAft>
            </a:pPr>
            <a:r>
              <a:rPr lang="ru-RU" altLang="ru-RU" sz="8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lang="ru-RU" altLang="ru-RU" sz="8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ea typeface="+mn-ea"/>
                <a:cs typeface="+mn-cs"/>
              </a:rPr>
              <a:t>«Верно ли…</a:t>
            </a:r>
            <a:r>
              <a:rPr lang="ru-RU" altLang="ru-RU" sz="8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ea typeface="+mn-ea"/>
                <a:cs typeface="+mn-cs"/>
              </a:rPr>
              <a:t>»</a:t>
            </a:r>
            <a:r>
              <a:rPr lang="ru-RU" altLang="ru-RU" sz="8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ea typeface="+mn-ea"/>
                <a:cs typeface="+mn-cs"/>
              </a:rPr>
              <a:t/>
            </a:r>
            <a:br>
              <a:rPr lang="ru-RU" altLang="ru-RU" sz="8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ea typeface="+mn-ea"/>
                <a:cs typeface="+mn-cs"/>
              </a:rPr>
            </a:br>
            <a:r>
              <a:rPr lang="ru-RU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en-US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38150" y="1657350"/>
            <a:ext cx="11401425" cy="4419600"/>
          </a:xfrm>
        </p:spPr>
        <p:txBody>
          <a:bodyPr>
            <a:noAutofit/>
          </a:bodyPr>
          <a:lstStyle/>
          <a:p>
            <a:pPr marL="0" lvl="0" indent="0" algn="ctr" defTabSz="914400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ru-RU" sz="8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Что с помощью углекислого газа можно тушить пожар</a:t>
            </a:r>
            <a:endParaRPr lang="en-US" sz="80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9360257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11839575" cy="2889866"/>
          </a:xfrm>
        </p:spPr>
        <p:txBody>
          <a:bodyPr/>
          <a:lstStyle/>
          <a:p>
            <a:pPr lvl="0" defTabSz="914400" fontAlgn="base">
              <a:spcAft>
                <a:spcPct val="0"/>
              </a:spcAft>
            </a:pPr>
            <a:r>
              <a:rPr lang="ru-RU" altLang="ru-RU" sz="8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lang="ru-RU" altLang="ru-RU" sz="8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ea typeface="+mn-ea"/>
                <a:cs typeface="+mn-cs"/>
              </a:rPr>
              <a:t>«Верно ли…</a:t>
            </a:r>
            <a:r>
              <a:rPr lang="ru-RU" altLang="ru-RU" sz="8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ea typeface="+mn-ea"/>
                <a:cs typeface="+mn-cs"/>
              </a:rPr>
              <a:t>»</a:t>
            </a:r>
            <a:r>
              <a:rPr lang="ru-RU" altLang="ru-RU" sz="8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ea typeface="+mn-ea"/>
                <a:cs typeface="+mn-cs"/>
              </a:rPr>
              <a:t/>
            </a:r>
            <a:br>
              <a:rPr lang="ru-RU" altLang="ru-RU" sz="8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ea typeface="+mn-ea"/>
                <a:cs typeface="+mn-cs"/>
              </a:rPr>
            </a:br>
            <a:r>
              <a:rPr lang="ru-RU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en-US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38150" y="1657350"/>
            <a:ext cx="11401425" cy="4419600"/>
          </a:xfrm>
        </p:spPr>
        <p:txBody>
          <a:bodyPr>
            <a:noAutofit/>
          </a:bodyPr>
          <a:lstStyle/>
          <a:p>
            <a:pPr marL="0" lvl="0" indent="0" algn="ctr" defTabSz="914400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ru-RU" sz="8000" b="1" i="1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Что резина является негорючим материалом </a:t>
            </a:r>
            <a:endParaRPr lang="en-US" sz="8000" b="1" i="1" dirty="0">
              <a:solidFill>
                <a:schemeClr val="bg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2748233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11839575" cy="2889866"/>
          </a:xfrm>
        </p:spPr>
        <p:txBody>
          <a:bodyPr/>
          <a:lstStyle/>
          <a:p>
            <a:pPr lvl="0" defTabSz="914400" fontAlgn="base">
              <a:spcAft>
                <a:spcPct val="0"/>
              </a:spcAft>
            </a:pPr>
            <a:r>
              <a:rPr lang="ru-RU" altLang="ru-RU" sz="8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lang="ru-RU" altLang="ru-RU" sz="8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ea typeface="+mn-ea"/>
                <a:cs typeface="+mn-cs"/>
              </a:rPr>
              <a:t>«Верно ли…</a:t>
            </a:r>
            <a:r>
              <a:rPr lang="ru-RU" altLang="ru-RU" sz="8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ea typeface="+mn-ea"/>
                <a:cs typeface="+mn-cs"/>
              </a:rPr>
              <a:t>»</a:t>
            </a:r>
            <a:r>
              <a:rPr lang="ru-RU" altLang="ru-RU" sz="8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ea typeface="+mn-ea"/>
                <a:cs typeface="+mn-cs"/>
              </a:rPr>
              <a:t/>
            </a:r>
            <a:br>
              <a:rPr lang="ru-RU" altLang="ru-RU" sz="8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ea typeface="+mn-ea"/>
                <a:cs typeface="+mn-cs"/>
              </a:rPr>
            </a:br>
            <a:r>
              <a:rPr lang="ru-RU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en-US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38150" y="1657350"/>
            <a:ext cx="11401425" cy="4419600"/>
          </a:xfrm>
        </p:spPr>
        <p:txBody>
          <a:bodyPr>
            <a:noAutofit/>
          </a:bodyPr>
          <a:lstStyle/>
          <a:p>
            <a:pPr marL="0" lvl="0" indent="0" algn="ctr" defTabSz="914400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ru-RU" sz="8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Что можно выливать горящее масло </a:t>
            </a:r>
            <a:r>
              <a:rPr lang="ru-RU" sz="8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в </a:t>
            </a:r>
            <a:r>
              <a:rPr lang="ru-RU" sz="8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раковину </a:t>
            </a:r>
            <a:endParaRPr lang="en-US" sz="80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2468088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11839575" cy="2889866"/>
          </a:xfrm>
        </p:spPr>
        <p:txBody>
          <a:bodyPr/>
          <a:lstStyle/>
          <a:p>
            <a:pPr lvl="0" defTabSz="914400" fontAlgn="base">
              <a:spcAft>
                <a:spcPct val="0"/>
              </a:spcAft>
            </a:pPr>
            <a:r>
              <a:rPr lang="ru-RU" altLang="ru-RU" sz="8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lang="ru-RU" altLang="ru-RU" sz="8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ea typeface="+mn-ea"/>
                <a:cs typeface="+mn-cs"/>
              </a:rPr>
              <a:t>«Верно ли…</a:t>
            </a:r>
            <a:r>
              <a:rPr lang="ru-RU" altLang="ru-RU" sz="8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ea typeface="+mn-ea"/>
                <a:cs typeface="+mn-cs"/>
              </a:rPr>
              <a:t>»</a:t>
            </a:r>
            <a:r>
              <a:rPr lang="ru-RU" altLang="ru-RU" sz="8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ea typeface="+mn-ea"/>
                <a:cs typeface="+mn-cs"/>
              </a:rPr>
              <a:t/>
            </a:r>
            <a:br>
              <a:rPr lang="ru-RU" altLang="ru-RU" sz="8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ea typeface="+mn-ea"/>
                <a:cs typeface="+mn-cs"/>
              </a:rPr>
            </a:br>
            <a:r>
              <a:rPr lang="ru-RU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en-US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38150" y="1657350"/>
            <a:ext cx="11401425" cy="4419600"/>
          </a:xfrm>
        </p:spPr>
        <p:txBody>
          <a:bodyPr>
            <a:noAutofit/>
          </a:bodyPr>
          <a:lstStyle/>
          <a:p>
            <a:pPr marL="0" lvl="0" indent="0" algn="ctr" defTabSz="914400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ru-RU" sz="72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Что при </a:t>
            </a:r>
            <a:r>
              <a:rPr lang="ru-RU" sz="72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пожаре внутри помещения </a:t>
            </a:r>
            <a:r>
              <a:rPr lang="ru-RU" sz="72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нужно </a:t>
            </a:r>
            <a:r>
              <a:rPr lang="ru-RU" sz="72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настежь открывать окна </a:t>
            </a:r>
            <a:r>
              <a:rPr lang="ru-RU" sz="80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sz="80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двери</a:t>
            </a:r>
            <a:endParaRPr lang="en-US" sz="80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9670013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11839575" cy="2889866"/>
          </a:xfrm>
        </p:spPr>
        <p:txBody>
          <a:bodyPr/>
          <a:lstStyle/>
          <a:p>
            <a:pPr lvl="0" defTabSz="914400" fontAlgn="base">
              <a:spcAft>
                <a:spcPct val="0"/>
              </a:spcAft>
            </a:pPr>
            <a:r>
              <a:rPr lang="ru-RU" altLang="ru-RU" sz="8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lang="ru-RU" altLang="ru-RU" sz="8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ea typeface="+mn-ea"/>
                <a:cs typeface="+mn-cs"/>
              </a:rPr>
              <a:t>«Верно ли…</a:t>
            </a:r>
            <a:r>
              <a:rPr lang="ru-RU" altLang="ru-RU" sz="8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ea typeface="+mn-ea"/>
                <a:cs typeface="+mn-cs"/>
              </a:rPr>
              <a:t>»</a:t>
            </a:r>
            <a:r>
              <a:rPr lang="ru-RU" altLang="ru-RU" sz="8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ea typeface="+mn-ea"/>
                <a:cs typeface="+mn-cs"/>
              </a:rPr>
              <a:t/>
            </a:r>
            <a:br>
              <a:rPr lang="ru-RU" altLang="ru-RU" sz="8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ea typeface="+mn-ea"/>
                <a:cs typeface="+mn-cs"/>
              </a:rPr>
            </a:br>
            <a:r>
              <a:rPr lang="ru-RU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en-US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38150" y="1657350"/>
            <a:ext cx="11401425" cy="4419600"/>
          </a:xfrm>
        </p:spPr>
        <p:txBody>
          <a:bodyPr>
            <a:noAutofit/>
          </a:bodyPr>
          <a:lstStyle/>
          <a:p>
            <a:pPr marL="0" lvl="0" indent="0" algn="ctr" defTabSz="914400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ru-RU" sz="8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Что </a:t>
            </a:r>
            <a:r>
              <a:rPr lang="ru-RU" sz="8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 старину пожарные носили длинную броду                         </a:t>
            </a:r>
            <a:endParaRPr lang="en-US" sz="80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9377269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11839575" cy="2889866"/>
          </a:xfrm>
        </p:spPr>
        <p:txBody>
          <a:bodyPr/>
          <a:lstStyle/>
          <a:p>
            <a:pPr lvl="0" defTabSz="914400" fontAlgn="base">
              <a:spcAft>
                <a:spcPct val="0"/>
              </a:spcAft>
            </a:pPr>
            <a:r>
              <a:rPr lang="ru-RU" altLang="ru-RU" sz="8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lang="ru-RU" altLang="ru-RU" sz="8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ea typeface="+mn-ea"/>
                <a:cs typeface="+mn-cs"/>
              </a:rPr>
              <a:t>«Верно ли…</a:t>
            </a:r>
            <a:r>
              <a:rPr lang="ru-RU" altLang="ru-RU" sz="8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ea typeface="+mn-ea"/>
                <a:cs typeface="+mn-cs"/>
              </a:rPr>
              <a:t>»</a:t>
            </a:r>
            <a:r>
              <a:rPr lang="ru-RU" altLang="ru-RU" sz="8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ea typeface="+mn-ea"/>
                <a:cs typeface="+mn-cs"/>
              </a:rPr>
              <a:t/>
            </a:r>
            <a:br>
              <a:rPr lang="ru-RU" altLang="ru-RU" sz="8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ea typeface="+mn-ea"/>
                <a:cs typeface="+mn-cs"/>
              </a:rPr>
            </a:br>
            <a:r>
              <a:rPr lang="ru-RU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en-US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38150" y="1657350"/>
            <a:ext cx="11401425" cy="4419600"/>
          </a:xfrm>
        </p:spPr>
        <p:txBody>
          <a:bodyPr>
            <a:noAutofit/>
          </a:bodyPr>
          <a:lstStyle/>
          <a:p>
            <a:pPr marL="0" lvl="0" indent="0" algn="ctr" defTabSz="914400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ru-RU" sz="72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Что загоревшийся бензин можно тушить землей</a:t>
            </a:r>
            <a:endParaRPr lang="en-US" sz="80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4253383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23000">
              <a:srgbClr val="0A8DD3"/>
            </a:gs>
            <a:gs pos="39000">
              <a:srgbClr val="11B9FF"/>
            </a:gs>
            <a:gs pos="18000">
              <a:srgbClr val="002060"/>
            </a:gs>
            <a:gs pos="81000">
              <a:srgbClr val="FF0000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766127"/>
            <a:ext cx="12191999" cy="2556491"/>
          </a:xfrm>
        </p:spPr>
        <p:txBody>
          <a:bodyPr/>
          <a:lstStyle/>
          <a:p>
            <a:pPr lvl="0" algn="ctr" defTabSz="914400" fontAlgn="base">
              <a:spcAft>
                <a:spcPct val="0"/>
              </a:spcAft>
            </a:pPr>
            <a:r>
              <a:rPr lang="ru-RU" altLang="ru-RU" sz="13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ea typeface="+mn-ea"/>
                <a:cs typeface="+mn-cs"/>
              </a:rPr>
              <a:t>МОЛОДЦЫ!</a:t>
            </a:r>
            <a:r>
              <a:rPr lang="ru-RU" altLang="ru-RU" sz="9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ea typeface="+mn-ea"/>
                <a:cs typeface="+mn-cs"/>
              </a:rPr>
              <a:t/>
            </a:r>
            <a:br>
              <a:rPr lang="ru-RU" altLang="ru-RU" sz="9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ea typeface="+mn-ea"/>
                <a:cs typeface="+mn-cs"/>
              </a:rPr>
            </a:br>
            <a:r>
              <a:rPr lang="ru-RU" altLang="ru-RU" sz="6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ea typeface="+mn-ea"/>
                <a:cs typeface="+mn-cs"/>
              </a:rPr>
              <a:t>Справились со всеми вопросами</a:t>
            </a:r>
            <a:r>
              <a:rPr lang="ru-RU" sz="9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9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en-US" sz="96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382125" y="5915025"/>
            <a:ext cx="2701810" cy="1607994"/>
          </a:xfrm>
        </p:spPr>
        <p:txBody>
          <a:bodyPr/>
          <a:lstStyle/>
          <a:p>
            <a:pPr marL="0" lvl="0" indent="0" algn="ctr" defTabSz="914400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6412478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28249" y="228272"/>
            <a:ext cx="9404723" cy="2556491"/>
          </a:xfrm>
        </p:spPr>
        <p:txBody>
          <a:bodyPr/>
          <a:lstStyle/>
          <a:p>
            <a:pPr lvl="0" defTabSz="914400" fontAlgn="base">
              <a:spcAft>
                <a:spcPct val="0"/>
              </a:spcAft>
            </a:pPr>
            <a:r>
              <a:rPr lang="ru-RU" altLang="ru-RU" sz="8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ea typeface="+mn-ea"/>
                <a:cs typeface="+mn-cs"/>
              </a:rPr>
              <a:t>СТАНЦИЯ </a:t>
            </a:r>
            <a:br>
              <a:rPr lang="ru-RU" altLang="ru-RU" sz="8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ea typeface="+mn-ea"/>
                <a:cs typeface="+mn-cs"/>
              </a:rPr>
            </a:br>
            <a:r>
              <a:rPr lang="ru-RU" altLang="ru-RU" sz="8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ea typeface="+mn-ea"/>
                <a:cs typeface="+mn-cs"/>
              </a:rPr>
              <a:t>«Разминочная</a:t>
            </a:r>
            <a:r>
              <a:rPr lang="ru-RU" altLang="ru-RU" sz="6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ea typeface="+mn-ea"/>
                <a:cs typeface="+mn-cs"/>
              </a:rPr>
              <a:t>»</a:t>
            </a:r>
            <a:r>
              <a:rPr lang="ru-RU" altLang="ru-RU" sz="6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ea typeface="+mn-ea"/>
                <a:cs typeface="+mn-cs"/>
              </a:rPr>
              <a:t/>
            </a:r>
            <a:br>
              <a:rPr lang="ru-RU" altLang="ru-RU" sz="6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ea typeface="+mn-ea"/>
                <a:cs typeface="+mn-cs"/>
              </a:rPr>
            </a:br>
            <a:r>
              <a:rPr lang="ru-RU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en-US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44634" y="3203863"/>
            <a:ext cx="9761566" cy="3865418"/>
          </a:xfrm>
        </p:spPr>
        <p:txBody>
          <a:bodyPr>
            <a:noAutofit/>
          </a:bodyPr>
          <a:lstStyle/>
          <a:p>
            <a:pPr marL="0" lvl="0" indent="0" algn="ctr" defTabSz="914400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ru-RU" sz="6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ea typeface="+mn-ea"/>
                <a:cs typeface="+mn-cs"/>
              </a:rPr>
              <a:t>Найдите продолжение пословицы о здоровье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419395805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185102"/>
            <a:ext cx="12191999" cy="2556491"/>
          </a:xfrm>
        </p:spPr>
        <p:txBody>
          <a:bodyPr/>
          <a:lstStyle/>
          <a:p>
            <a:pPr lvl="0" algn="ctr" defTabSz="914400" fontAlgn="base">
              <a:spcAft>
                <a:spcPct val="0"/>
              </a:spcAft>
            </a:pPr>
            <a:r>
              <a:rPr lang="ru-RU" altLang="ru-RU" sz="13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ea typeface="+mn-ea"/>
                <a:cs typeface="+mn-cs"/>
              </a:rPr>
              <a:t>Станция </a:t>
            </a:r>
            <a:r>
              <a:rPr lang="ru-RU" altLang="ru-RU" sz="138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ea typeface="+mn-ea"/>
                <a:cs typeface="+mn-cs"/>
              </a:rPr>
              <a:t>«Кроссворд»</a:t>
            </a:r>
            <a:r>
              <a:rPr lang="ru-RU" altLang="ru-RU" sz="96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ea typeface="+mn-ea"/>
                <a:cs typeface="+mn-cs"/>
              </a:rPr>
              <a:t/>
            </a:r>
            <a:br>
              <a:rPr lang="ru-RU" altLang="ru-RU" sz="96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ea typeface="+mn-ea"/>
                <a:cs typeface="+mn-cs"/>
              </a:rPr>
            </a:br>
            <a:r>
              <a:rPr lang="ru-RU" sz="96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96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en-US" sz="9600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077200" y="5705475"/>
            <a:ext cx="4006735" cy="1817544"/>
          </a:xfrm>
        </p:spPr>
        <p:txBody>
          <a:bodyPr/>
          <a:lstStyle/>
          <a:p>
            <a:pPr marL="0" lvl="0" indent="0" algn="ctr" defTabSz="914400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475601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12191999" cy="2556491"/>
          </a:xfrm>
        </p:spPr>
        <p:txBody>
          <a:bodyPr/>
          <a:lstStyle/>
          <a:p>
            <a:pPr lvl="0" algn="ctr" defTabSz="914400" fontAlgn="base">
              <a:spcAft>
                <a:spcPct val="0"/>
              </a:spcAft>
            </a:pPr>
            <a:r>
              <a:rPr lang="ru-RU" altLang="ru-RU" sz="13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ea typeface="+mn-ea"/>
                <a:cs typeface="+mn-cs"/>
              </a:rPr>
              <a:t>Станция </a:t>
            </a:r>
            <a:r>
              <a:rPr lang="ru-RU" altLang="ru-RU" sz="13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ea typeface="+mn-ea"/>
                <a:cs typeface="+mn-cs"/>
              </a:rPr>
              <a:t>«Решение </a:t>
            </a:r>
            <a:r>
              <a:rPr lang="ru-RU" altLang="ru-RU" sz="8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ea typeface="+mn-ea"/>
                <a:cs typeface="+mn-cs"/>
              </a:rPr>
              <a:t>педагогических </a:t>
            </a:r>
            <a:r>
              <a:rPr lang="ru-RU" altLang="ru-RU" sz="8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ea typeface="+mn-ea"/>
                <a:cs typeface="+mn-cs"/>
              </a:rPr>
              <a:t>ситуаций»</a:t>
            </a:r>
            <a:r>
              <a:rPr lang="ru-RU" altLang="ru-RU" sz="9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ea typeface="+mn-ea"/>
                <a:cs typeface="+mn-cs"/>
              </a:rPr>
              <a:t/>
            </a:r>
            <a:br>
              <a:rPr lang="ru-RU" altLang="ru-RU" sz="9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ea typeface="+mn-ea"/>
                <a:cs typeface="+mn-cs"/>
              </a:rPr>
            </a:br>
            <a:r>
              <a:rPr lang="ru-RU" sz="9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9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en-US" sz="96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077200" y="5705475"/>
            <a:ext cx="4006735" cy="1817544"/>
          </a:xfrm>
        </p:spPr>
        <p:txBody>
          <a:bodyPr/>
          <a:lstStyle/>
          <a:p>
            <a:pPr marL="0" lvl="0" indent="0" algn="ctr" defTabSz="914400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2572268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185102"/>
            <a:ext cx="12191999" cy="2556491"/>
          </a:xfrm>
        </p:spPr>
        <p:txBody>
          <a:bodyPr/>
          <a:lstStyle/>
          <a:p>
            <a:pPr lvl="0" algn="ctr" defTabSz="914400" fontAlgn="base">
              <a:spcAft>
                <a:spcPct val="0"/>
              </a:spcAft>
            </a:pPr>
            <a:r>
              <a:rPr lang="ru-RU" altLang="ru-RU" sz="13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ea typeface="+mn-ea"/>
                <a:cs typeface="+mn-cs"/>
              </a:rPr>
              <a:t>Станция </a:t>
            </a:r>
            <a:r>
              <a:rPr lang="ru-RU" altLang="ru-RU" sz="13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ea typeface="+mn-ea"/>
                <a:cs typeface="+mn-cs"/>
              </a:rPr>
              <a:t>«Тренинг»</a:t>
            </a:r>
            <a:r>
              <a:rPr lang="ru-RU" altLang="ru-RU" sz="9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ea typeface="+mn-ea"/>
                <a:cs typeface="+mn-cs"/>
              </a:rPr>
              <a:t/>
            </a:r>
            <a:br>
              <a:rPr lang="ru-RU" altLang="ru-RU" sz="9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ea typeface="+mn-ea"/>
                <a:cs typeface="+mn-cs"/>
              </a:rPr>
            </a:br>
            <a:r>
              <a:rPr lang="ru-RU" sz="9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9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en-US" sz="96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077200" y="5705475"/>
            <a:ext cx="4006735" cy="1817544"/>
          </a:xfrm>
        </p:spPr>
        <p:txBody>
          <a:bodyPr/>
          <a:lstStyle/>
          <a:p>
            <a:pPr marL="0" lvl="0" indent="0" algn="ctr" defTabSz="914400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1668765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" y="156402"/>
            <a:ext cx="12191999" cy="2556491"/>
          </a:xfrm>
        </p:spPr>
        <p:txBody>
          <a:bodyPr/>
          <a:lstStyle/>
          <a:p>
            <a:pPr lvl="0" defTabSz="914400" fontAlgn="base">
              <a:spcAft>
                <a:spcPct val="0"/>
              </a:spcAft>
            </a:pPr>
            <a:r>
              <a:rPr lang="ru-RU" sz="2800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0-8 </a:t>
            </a:r>
            <a:r>
              <a:rPr lang="ru-RU" sz="28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БАЛЛОВ</a:t>
            </a:r>
            <a:br>
              <a:rPr lang="ru-RU" sz="28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Вы совершенно не думаете о своем здоровье. Что ж, со временем вы можете об этом пожалеть.</a:t>
            </a:r>
            <a:br>
              <a:rPr lang="ru-RU" sz="28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9-19 БАЛЛОВ</a:t>
            </a:r>
            <a:br>
              <a:rPr lang="ru-RU" sz="28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Вы из тех людей, у которых не хватает времени заниматься собой и своим здоровьем. Хотя вы и понимаете, что это - очень плохо. Отложите на потом дела и наведайтесь к доктору!</a:t>
            </a:r>
            <a:br>
              <a:rPr lang="ru-RU" sz="28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20-30 БАЛЛОВ</a:t>
            </a:r>
            <a:br>
              <a:rPr lang="ru-RU" sz="28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Вы, к счастью, прекрасно понимаете, что нет ничего важнее, чем крепкое здоровье. Знакомо вам и такое понятие, как здоровый образ жизни.</a:t>
            </a:r>
            <a:br>
              <a:rPr lang="ru-RU" sz="28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31-35 БАЛЛОВ</a:t>
            </a:r>
            <a:br>
              <a:rPr lang="ru-RU" sz="28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Вам не кажется, что вы слишком трепетно относитесь к себе?</a:t>
            </a:r>
            <a:br>
              <a:rPr lang="ru-RU" sz="28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БОЛЬШЕ 35 БАЛЛОВ</a:t>
            </a:r>
            <a:br>
              <a:rPr lang="ru-RU" sz="28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Да, вы, оказывается, склонны к ипохондрии! Не забывайте о том, что мнительность порой гораздо опаснее, чем само заболевание.</a:t>
            </a:r>
            <a:r>
              <a:rPr lang="ru-RU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en-US" sz="28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077200" y="5705475"/>
            <a:ext cx="4006735" cy="1817544"/>
          </a:xfrm>
        </p:spPr>
        <p:txBody>
          <a:bodyPr/>
          <a:lstStyle/>
          <a:p>
            <a:pPr marL="0" lvl="0" indent="0" algn="ctr" defTabSz="914400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2003008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" y="822036"/>
            <a:ext cx="11905672" cy="1734455"/>
          </a:xfrm>
        </p:spPr>
        <p:txBody>
          <a:bodyPr/>
          <a:lstStyle/>
          <a:p>
            <a:pPr lvl="0" algn="ctr" defTabSz="914400" fontAlgn="base">
              <a:spcAft>
                <a:spcPct val="0"/>
              </a:spcAft>
            </a:pPr>
            <a:r>
              <a:rPr lang="ru-RU" altLang="ru-RU" sz="115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ea typeface="+mn-ea"/>
                <a:cs typeface="+mn-cs"/>
              </a:rPr>
              <a:t>Спасибо за плодотворную работу.</a:t>
            </a:r>
            <a:r>
              <a:rPr lang="ru-RU" altLang="ru-RU" sz="8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ea typeface="+mn-ea"/>
                <a:cs typeface="+mn-cs"/>
              </a:rPr>
              <a:t/>
            </a:r>
            <a:br>
              <a:rPr lang="ru-RU" altLang="ru-RU" sz="8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ea typeface="+mn-ea"/>
                <a:cs typeface="+mn-cs"/>
              </a:rPr>
            </a:br>
            <a:r>
              <a:rPr lang="ru-RU" sz="8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8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en-US" sz="88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077200" y="5705475"/>
            <a:ext cx="4006735" cy="1817544"/>
          </a:xfrm>
        </p:spPr>
        <p:txBody>
          <a:bodyPr/>
          <a:lstStyle/>
          <a:p>
            <a:pPr marL="0" lvl="0" indent="0" algn="ctr" defTabSz="914400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0591364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28249" y="228272"/>
            <a:ext cx="10673226" cy="5429578"/>
          </a:xfrm>
        </p:spPr>
        <p:txBody>
          <a:bodyPr/>
          <a:lstStyle/>
          <a:p>
            <a:pPr lvl="0" defTabSz="914400" fontAlgn="base">
              <a:spcAft>
                <a:spcPct val="0"/>
              </a:spcAft>
            </a:pPr>
            <a:r>
              <a:rPr lang="ru-RU" altLang="ru-RU" sz="6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ea typeface="+mn-ea"/>
                <a:cs typeface="+mn-cs"/>
              </a:rPr>
              <a:t>Команда 1</a:t>
            </a:r>
            <a:br>
              <a:rPr lang="ru-RU" altLang="ru-RU" sz="6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ea typeface="+mn-ea"/>
                <a:cs typeface="+mn-cs"/>
              </a:rPr>
            </a:br>
            <a:r>
              <a:rPr lang="ru-RU" altLang="ru-RU" sz="6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ea typeface="+mn-ea"/>
                <a:cs typeface="+mn-cs"/>
              </a:rPr>
              <a:t>Ответы</a:t>
            </a:r>
            <a:r>
              <a:rPr lang="ru-RU" altLang="ru-RU" sz="6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ea typeface="+mn-ea"/>
                <a:cs typeface="+mn-cs"/>
              </a:rPr>
              <a:t>:</a:t>
            </a:r>
            <a:r>
              <a:rPr lang="ru-RU" altLang="ru-RU" sz="6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ea typeface="+mn-ea"/>
                <a:cs typeface="+mn-cs"/>
              </a:rPr>
              <a:t/>
            </a:r>
            <a:br>
              <a:rPr lang="ru-RU" altLang="ru-RU" sz="6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ea typeface="+mn-ea"/>
                <a:cs typeface="+mn-cs"/>
              </a:rPr>
            </a:br>
            <a:r>
              <a:rPr lang="ru-RU" altLang="ru-RU" sz="3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lang="ru-RU" altLang="ru-RU" sz="3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ea typeface="+mn-ea"/>
                <a:cs typeface="+mn-cs"/>
              </a:rPr>
              <a:t/>
            </a:r>
            <a:br>
              <a:rPr lang="ru-RU" altLang="ru-RU" sz="3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ea typeface="+mn-ea"/>
                <a:cs typeface="+mn-cs"/>
              </a:rPr>
            </a:br>
            <a:r>
              <a:rPr lang="ru-RU" altLang="ru-RU" sz="3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ea typeface="+mn-ea"/>
                <a:cs typeface="+mn-cs"/>
              </a:rPr>
              <a:t>1) В здоровом </a:t>
            </a:r>
            <a:r>
              <a:rPr lang="ru-RU" altLang="ru-RU" sz="3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ea typeface="+mn-ea"/>
                <a:cs typeface="+mn-cs"/>
              </a:rPr>
              <a:t>теле - здоровый дух;</a:t>
            </a:r>
            <a:r>
              <a:rPr lang="ru-RU" altLang="ru-RU" sz="3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ea typeface="+mn-ea"/>
                <a:cs typeface="+mn-cs"/>
              </a:rPr>
              <a:t/>
            </a:r>
            <a:br>
              <a:rPr lang="ru-RU" altLang="ru-RU" sz="3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ea typeface="+mn-ea"/>
                <a:cs typeface="+mn-cs"/>
              </a:rPr>
            </a:br>
            <a:r>
              <a:rPr lang="ru-RU" altLang="ru-RU" sz="3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ea typeface="+mn-ea"/>
                <a:cs typeface="+mn-cs"/>
              </a:rPr>
              <a:t>2) Здоровье </a:t>
            </a:r>
            <a:r>
              <a:rPr lang="ru-RU" altLang="ru-RU" sz="3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ea typeface="+mn-ea"/>
                <a:cs typeface="+mn-cs"/>
              </a:rPr>
              <a:t>всему голова;</a:t>
            </a:r>
            <a:r>
              <a:rPr lang="ru-RU" altLang="ru-RU" sz="3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ea typeface="+mn-ea"/>
                <a:cs typeface="+mn-cs"/>
              </a:rPr>
              <a:t/>
            </a:r>
            <a:br>
              <a:rPr lang="ru-RU" altLang="ru-RU" sz="3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ea typeface="+mn-ea"/>
                <a:cs typeface="+mn-cs"/>
              </a:rPr>
            </a:br>
            <a:r>
              <a:rPr lang="ru-RU" altLang="ru-RU" sz="3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ea typeface="+mn-ea"/>
                <a:cs typeface="+mn-cs"/>
              </a:rPr>
              <a:t>3) Кто спортом </a:t>
            </a:r>
            <a:r>
              <a:rPr lang="ru-RU" altLang="ru-RU" sz="3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ea typeface="+mn-ea"/>
                <a:cs typeface="+mn-cs"/>
              </a:rPr>
              <a:t>занимается, тот </a:t>
            </a:r>
            <a:r>
              <a:rPr lang="ru-RU" altLang="ru-RU" sz="3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ea typeface="+mn-ea"/>
                <a:cs typeface="+mn-cs"/>
              </a:rPr>
              <a:t>силы </a:t>
            </a:r>
            <a:r>
              <a:rPr lang="ru-RU" altLang="ru-RU" sz="3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ea typeface="+mn-ea"/>
                <a:cs typeface="+mn-cs"/>
              </a:rPr>
              <a:t>набирается; </a:t>
            </a:r>
            <a:r>
              <a:rPr lang="ru-RU" altLang="ru-RU" sz="3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ea typeface="+mn-ea"/>
                <a:cs typeface="+mn-cs"/>
              </a:rPr>
              <a:t/>
            </a:r>
            <a:br>
              <a:rPr lang="ru-RU" altLang="ru-RU" sz="3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ea typeface="+mn-ea"/>
                <a:cs typeface="+mn-cs"/>
              </a:rPr>
            </a:br>
            <a:r>
              <a:rPr lang="ru-RU" altLang="ru-RU" sz="3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ea typeface="+mn-ea"/>
                <a:cs typeface="+mn-cs"/>
              </a:rPr>
              <a:t>4) Забота о </a:t>
            </a:r>
            <a:r>
              <a:rPr lang="ru-RU" altLang="ru-RU" sz="3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ea typeface="+mn-ea"/>
                <a:cs typeface="+mn-cs"/>
              </a:rPr>
              <a:t>здоровье - </a:t>
            </a:r>
            <a:r>
              <a:rPr lang="ru-RU" altLang="ru-RU" sz="3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ea typeface="+mn-ea"/>
                <a:cs typeface="+mn-cs"/>
              </a:rPr>
              <a:t>лучшее </a:t>
            </a:r>
            <a:r>
              <a:rPr lang="ru-RU" altLang="ru-RU" sz="3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ea typeface="+mn-ea"/>
                <a:cs typeface="+mn-cs"/>
              </a:rPr>
              <a:t>лекарство;</a:t>
            </a:r>
            <a:r>
              <a:rPr lang="ru-RU" altLang="ru-RU" sz="3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ea typeface="+mn-ea"/>
                <a:cs typeface="+mn-cs"/>
              </a:rPr>
              <a:t/>
            </a:r>
            <a:br>
              <a:rPr lang="ru-RU" altLang="ru-RU" sz="3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ea typeface="+mn-ea"/>
                <a:cs typeface="+mn-cs"/>
              </a:rPr>
            </a:br>
            <a:r>
              <a:rPr lang="ru-RU" altLang="ru-RU" sz="3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ea typeface="+mn-ea"/>
                <a:cs typeface="+mn-cs"/>
              </a:rPr>
              <a:t>5) Двигайся </a:t>
            </a:r>
            <a:r>
              <a:rPr lang="ru-RU" altLang="ru-RU" sz="3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ea typeface="+mn-ea"/>
                <a:cs typeface="+mn-cs"/>
              </a:rPr>
              <a:t>больше –проживешь дольше. </a:t>
            </a:r>
            <a:r>
              <a:rPr lang="ru-RU" altLang="ru-RU" sz="6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ea typeface="+mn-ea"/>
                <a:cs typeface="+mn-cs"/>
              </a:rPr>
              <a:t/>
            </a:r>
            <a:br>
              <a:rPr lang="ru-RU" altLang="ru-RU" sz="6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ea typeface="+mn-ea"/>
                <a:cs typeface="+mn-cs"/>
              </a:rPr>
            </a:br>
            <a:r>
              <a:rPr lang="ru-RU" altLang="ru-RU" sz="6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ea typeface="+mn-ea"/>
                <a:cs typeface="+mn-cs"/>
              </a:rPr>
              <a:t/>
            </a:r>
            <a:br>
              <a:rPr lang="ru-RU" altLang="ru-RU" sz="6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ea typeface="+mn-ea"/>
                <a:cs typeface="+mn-cs"/>
              </a:rPr>
            </a:br>
            <a:r>
              <a:rPr lang="ru-RU" altLang="ru-RU" sz="6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ea typeface="+mn-ea"/>
                <a:cs typeface="+mn-cs"/>
              </a:rPr>
              <a:t/>
            </a:r>
            <a:br>
              <a:rPr lang="ru-RU" altLang="ru-RU" sz="6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ea typeface="+mn-ea"/>
                <a:cs typeface="+mn-cs"/>
              </a:rPr>
            </a:br>
            <a:r>
              <a:rPr lang="ru-RU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en-US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944100" y="5924549"/>
            <a:ext cx="1562100" cy="1144731"/>
          </a:xfrm>
        </p:spPr>
        <p:txBody>
          <a:bodyPr>
            <a:noAutofit/>
          </a:bodyPr>
          <a:lstStyle/>
          <a:p>
            <a:pPr marL="0" lvl="0" indent="0" algn="ctr" defTabSz="914400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720316892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28249" y="228272"/>
            <a:ext cx="10673226" cy="6020128"/>
          </a:xfrm>
        </p:spPr>
        <p:txBody>
          <a:bodyPr/>
          <a:lstStyle/>
          <a:p>
            <a:pPr lvl="0" defTabSz="914400" fontAlgn="base">
              <a:spcAft>
                <a:spcPct val="0"/>
              </a:spcAft>
            </a:pPr>
            <a:r>
              <a:rPr lang="ru-RU" altLang="ru-RU" sz="6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ea typeface="+mn-ea"/>
                <a:cs typeface="+mn-cs"/>
              </a:rPr>
              <a:t>Команда 2</a:t>
            </a:r>
            <a:br>
              <a:rPr lang="ru-RU" altLang="ru-RU" sz="6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ea typeface="+mn-ea"/>
                <a:cs typeface="+mn-cs"/>
              </a:rPr>
            </a:br>
            <a:r>
              <a:rPr lang="ru-RU" altLang="ru-RU" sz="6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ea typeface="+mn-ea"/>
                <a:cs typeface="+mn-cs"/>
              </a:rPr>
              <a:t>Ответы</a:t>
            </a:r>
            <a:r>
              <a:rPr lang="ru-RU" altLang="ru-RU" sz="6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ea typeface="+mn-ea"/>
                <a:cs typeface="+mn-cs"/>
              </a:rPr>
              <a:t>:</a:t>
            </a:r>
            <a:r>
              <a:rPr lang="ru-RU" altLang="ru-RU" sz="6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ea typeface="+mn-ea"/>
                <a:cs typeface="+mn-cs"/>
              </a:rPr>
              <a:t/>
            </a:r>
            <a:br>
              <a:rPr lang="ru-RU" altLang="ru-RU" sz="6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ea typeface="+mn-ea"/>
                <a:cs typeface="+mn-cs"/>
              </a:rPr>
            </a:br>
            <a:r>
              <a:rPr lang="ru-RU" altLang="ru-RU" sz="3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lang="ru-RU" altLang="ru-RU" sz="3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ea typeface="+mn-ea"/>
                <a:cs typeface="+mn-cs"/>
              </a:rPr>
              <a:t/>
            </a:r>
            <a:br>
              <a:rPr lang="ru-RU" altLang="ru-RU" sz="3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ea typeface="+mn-ea"/>
                <a:cs typeface="+mn-cs"/>
              </a:rPr>
            </a:br>
            <a:r>
              <a:rPr lang="ru-RU" altLang="ru-RU" sz="3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ea typeface="+mn-ea"/>
                <a:cs typeface="+mn-cs"/>
              </a:rPr>
              <a:t>1) Здоровье в </a:t>
            </a:r>
            <a:r>
              <a:rPr lang="ru-RU" altLang="ru-RU" sz="3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ea typeface="+mn-ea"/>
                <a:cs typeface="+mn-cs"/>
              </a:rPr>
              <a:t>порядке - спасибо зарядке; </a:t>
            </a:r>
            <a:r>
              <a:rPr lang="ru-RU" altLang="ru-RU" sz="3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ea typeface="+mn-ea"/>
                <a:cs typeface="+mn-cs"/>
              </a:rPr>
              <a:t/>
            </a:r>
            <a:br>
              <a:rPr lang="ru-RU" altLang="ru-RU" sz="3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ea typeface="+mn-ea"/>
                <a:cs typeface="+mn-cs"/>
              </a:rPr>
            </a:br>
            <a:r>
              <a:rPr lang="ru-RU" altLang="ru-RU" sz="3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ea typeface="+mn-ea"/>
                <a:cs typeface="+mn-cs"/>
              </a:rPr>
              <a:t>2) Здоровье дороже </a:t>
            </a:r>
            <a:r>
              <a:rPr lang="ru-RU" altLang="ru-RU" sz="3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ea typeface="+mn-ea"/>
                <a:cs typeface="+mn-cs"/>
              </a:rPr>
              <a:t>денег</a:t>
            </a:r>
            <a:r>
              <a:rPr lang="ru-RU" altLang="ru-RU" sz="3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ea typeface="+mn-ea"/>
                <a:cs typeface="+mn-cs"/>
              </a:rPr>
              <a:t>, </a:t>
            </a:r>
            <a:r>
              <a:rPr lang="ru-RU" altLang="ru-RU" sz="3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ea typeface="+mn-ea"/>
                <a:cs typeface="+mn-cs"/>
              </a:rPr>
              <a:t>богатства</a:t>
            </a:r>
            <a:r>
              <a:rPr lang="ru-RU" altLang="ru-RU" sz="3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ea typeface="+mn-ea"/>
                <a:cs typeface="+mn-cs"/>
              </a:rPr>
              <a:t>;</a:t>
            </a:r>
            <a:br>
              <a:rPr lang="ru-RU" altLang="ru-RU" sz="3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ea typeface="+mn-ea"/>
                <a:cs typeface="+mn-cs"/>
              </a:rPr>
            </a:br>
            <a:r>
              <a:rPr lang="ru-RU" altLang="ru-RU" sz="3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ea typeface="+mn-ea"/>
                <a:cs typeface="+mn-cs"/>
              </a:rPr>
              <a:t>3) Береги платье </a:t>
            </a:r>
            <a:r>
              <a:rPr lang="ru-RU" altLang="ru-RU" sz="36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ea typeface="+mn-ea"/>
                <a:cs typeface="+mn-cs"/>
              </a:rPr>
              <a:t>снову</a:t>
            </a:r>
            <a:r>
              <a:rPr lang="ru-RU" altLang="ru-RU" sz="3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ea typeface="+mn-ea"/>
                <a:cs typeface="+mn-cs"/>
              </a:rPr>
              <a:t>, а </a:t>
            </a:r>
            <a:r>
              <a:rPr lang="ru-RU" altLang="ru-RU" sz="3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ea typeface="+mn-ea"/>
                <a:cs typeface="+mn-cs"/>
              </a:rPr>
              <a:t>здоровье </a:t>
            </a:r>
            <a:r>
              <a:rPr lang="ru-RU" altLang="ru-RU" sz="3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ea typeface="+mn-ea"/>
                <a:cs typeface="+mn-cs"/>
              </a:rPr>
              <a:t>смолоду; </a:t>
            </a:r>
            <a:r>
              <a:rPr lang="ru-RU" altLang="ru-RU" sz="3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ea typeface="+mn-ea"/>
                <a:cs typeface="+mn-cs"/>
              </a:rPr>
              <a:t/>
            </a:r>
            <a:br>
              <a:rPr lang="ru-RU" altLang="ru-RU" sz="3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ea typeface="+mn-ea"/>
                <a:cs typeface="+mn-cs"/>
              </a:rPr>
            </a:br>
            <a:r>
              <a:rPr lang="ru-RU" altLang="ru-RU" sz="3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ea typeface="+mn-ea"/>
                <a:cs typeface="+mn-cs"/>
              </a:rPr>
              <a:t>4) Болен лечись, а </a:t>
            </a:r>
            <a:r>
              <a:rPr lang="ru-RU" altLang="ru-RU" sz="3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ea typeface="+mn-ea"/>
                <a:cs typeface="+mn-cs"/>
              </a:rPr>
              <a:t>здоров берегись; </a:t>
            </a:r>
            <a:r>
              <a:rPr lang="ru-RU" altLang="ru-RU" sz="3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ea typeface="+mn-ea"/>
                <a:cs typeface="+mn-cs"/>
              </a:rPr>
              <a:t/>
            </a:r>
            <a:br>
              <a:rPr lang="ru-RU" altLang="ru-RU" sz="3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ea typeface="+mn-ea"/>
                <a:cs typeface="+mn-cs"/>
              </a:rPr>
            </a:br>
            <a:r>
              <a:rPr lang="ru-RU" altLang="ru-RU" sz="3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ea typeface="+mn-ea"/>
                <a:cs typeface="+mn-cs"/>
              </a:rPr>
              <a:t>5) Здоровье сгубишь, новое </a:t>
            </a:r>
            <a:r>
              <a:rPr lang="ru-RU" altLang="ru-RU" sz="3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ea typeface="+mn-ea"/>
                <a:cs typeface="+mn-cs"/>
              </a:rPr>
              <a:t>не купишь</a:t>
            </a:r>
            <a:r>
              <a:rPr lang="ru-RU" altLang="ru-RU" sz="3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ea typeface="+mn-ea"/>
                <a:cs typeface="+mn-cs"/>
              </a:rPr>
              <a:t>.</a:t>
            </a:r>
            <a:br>
              <a:rPr lang="ru-RU" altLang="ru-RU" sz="3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ea typeface="+mn-ea"/>
                <a:cs typeface="+mn-cs"/>
              </a:rPr>
            </a:br>
            <a:r>
              <a:rPr lang="ru-RU" altLang="ru-RU" sz="6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ea typeface="+mn-ea"/>
                <a:cs typeface="+mn-cs"/>
              </a:rPr>
              <a:t/>
            </a:r>
            <a:br>
              <a:rPr lang="ru-RU" altLang="ru-RU" sz="6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ea typeface="+mn-ea"/>
                <a:cs typeface="+mn-cs"/>
              </a:rPr>
            </a:br>
            <a:r>
              <a:rPr lang="ru-RU" altLang="ru-RU" sz="6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ea typeface="+mn-ea"/>
                <a:cs typeface="+mn-cs"/>
              </a:rPr>
              <a:t/>
            </a:r>
            <a:br>
              <a:rPr lang="ru-RU" altLang="ru-RU" sz="6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ea typeface="+mn-ea"/>
                <a:cs typeface="+mn-cs"/>
              </a:rPr>
            </a:br>
            <a:r>
              <a:rPr lang="ru-RU" altLang="ru-RU" sz="6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ea typeface="+mn-ea"/>
                <a:cs typeface="+mn-cs"/>
              </a:rPr>
              <a:t/>
            </a:r>
            <a:br>
              <a:rPr lang="ru-RU" altLang="ru-RU" sz="6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ea typeface="+mn-ea"/>
                <a:cs typeface="+mn-cs"/>
              </a:rPr>
            </a:br>
            <a:r>
              <a:rPr lang="ru-RU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en-US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934700" y="5953125"/>
            <a:ext cx="1066800" cy="992330"/>
          </a:xfrm>
        </p:spPr>
        <p:txBody>
          <a:bodyPr>
            <a:noAutofit/>
          </a:bodyPr>
          <a:lstStyle/>
          <a:p>
            <a:pPr marL="0" lvl="0" indent="0" algn="ctr" defTabSz="914400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4215503395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351" y="1552575"/>
            <a:ext cx="12058649" cy="3048000"/>
          </a:xfrm>
        </p:spPr>
        <p:txBody>
          <a:bodyPr/>
          <a:lstStyle/>
          <a:p>
            <a:pPr lvl="0" algn="ctr" defTabSz="914400" fontAlgn="base">
              <a:spcAft>
                <a:spcPct val="0"/>
              </a:spcAft>
            </a:pPr>
            <a:r>
              <a:rPr lang="ru-RU" altLang="ru-RU" sz="9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ea typeface="+mn-ea"/>
                <a:cs typeface="+mn-cs"/>
              </a:rPr>
              <a:t>Станция</a:t>
            </a:r>
            <a:br>
              <a:rPr lang="ru-RU" altLang="ru-RU" sz="9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ea typeface="+mn-ea"/>
                <a:cs typeface="+mn-cs"/>
              </a:rPr>
            </a:br>
            <a:r>
              <a:rPr lang="ru-RU" altLang="ru-RU" sz="9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ea typeface="+mn-ea"/>
                <a:cs typeface="+mn-cs"/>
              </a:rPr>
              <a:t>«Острые вопросы»</a:t>
            </a:r>
            <a:r>
              <a:rPr lang="ru-RU" altLang="ru-RU" sz="9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ea typeface="+mn-ea"/>
                <a:cs typeface="+mn-cs"/>
              </a:rPr>
              <a:t/>
            </a:r>
            <a:br>
              <a:rPr lang="ru-RU" altLang="ru-RU" sz="9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ea typeface="+mn-ea"/>
                <a:cs typeface="+mn-cs"/>
              </a:rPr>
            </a:br>
            <a:r>
              <a:rPr lang="ru-RU" sz="9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9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en-US" sz="96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887884" y="3657601"/>
            <a:ext cx="7196051" cy="3865418"/>
          </a:xfrm>
        </p:spPr>
        <p:txBody>
          <a:bodyPr/>
          <a:lstStyle/>
          <a:p>
            <a:pPr marL="0" lvl="0" indent="0" algn="ctr" defTabSz="914400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0333362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46112" y="704850"/>
            <a:ext cx="9403742" cy="5543549"/>
          </a:xfrm>
        </p:spPr>
        <p:txBody>
          <a:bodyPr>
            <a:normAutofit/>
          </a:bodyPr>
          <a:lstStyle/>
          <a:p>
            <a:pPr algn="ctr"/>
            <a:r>
              <a:rPr lang="ru-RU" sz="9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Каких видов бывает транспорт?</a:t>
            </a:r>
            <a:endParaRPr lang="en-US" sz="96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9402551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он">
  <a:themeElements>
    <a:clrScheme name="Ion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EC76B5"/>
      </a:hlink>
      <a:folHlink>
        <a:srgbClr val="E8ACCD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A207AED3-9ABC-4A18-9978-A59B65688B15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1291</TotalTime>
  <Words>354</Words>
  <Application>Microsoft Office PowerPoint</Application>
  <PresentationFormat>Широкоэкранный</PresentationFormat>
  <Paragraphs>100</Paragraphs>
  <Slides>54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54</vt:i4>
      </vt:variant>
    </vt:vector>
  </HeadingPairs>
  <TitlesOfParts>
    <vt:vector size="60" baseType="lpstr">
      <vt:lpstr>Arial</vt:lpstr>
      <vt:lpstr>Century Gothic</vt:lpstr>
      <vt:lpstr>Comic Sans MS</vt:lpstr>
      <vt:lpstr>Times New Roman</vt:lpstr>
      <vt:lpstr>Wingdings 3</vt:lpstr>
      <vt:lpstr>Ион</vt:lpstr>
      <vt:lpstr>Презентация PowerPoint</vt:lpstr>
      <vt:lpstr>Интерактивная площадка «Мир БЕЗ опасности»</vt:lpstr>
      <vt:lpstr>Упражнение «Возьми конфетку»  </vt:lpstr>
      <vt:lpstr>  «Возьми билетик»  </vt:lpstr>
      <vt:lpstr>СТАНЦИЯ  «Разминочная»  </vt:lpstr>
      <vt:lpstr>Команда 1 Ответы:   1) В здоровом теле - здоровый дух; 2) Здоровье всему голова; 3) Кто спортом занимается, тот силы набирается;  4) Забота о здоровье - лучшее лекарство; 5) Двигайся больше –проживешь дольше.     </vt:lpstr>
      <vt:lpstr>Команда 2 Ответы:   1) Здоровье в порядке - спасибо зарядке;  2) Здоровье дороже денег, богатства; 3) Береги платье снову, а здоровье смолоду;  4) Болен лечись, а здоров берегись;  5) Здоровье сгубишь, новое не купишь.     </vt:lpstr>
      <vt:lpstr>Станция «Острые вопросы»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МОЛОДЦЫ! Справились со всеми вопросами </vt:lpstr>
      <vt:lpstr>Станция «Сказки  по ОБЖ» </vt:lpstr>
      <vt:lpstr>Шуточная сценка  из сказки «Бабушка  и  Красная шапочка» </vt:lpstr>
      <vt:lpstr>СТАНЦИЯ  «Верно ли…»  </vt:lpstr>
      <vt:lpstr> «Верно ли…»  </vt:lpstr>
      <vt:lpstr> «Верно ли…»  </vt:lpstr>
      <vt:lpstr> «Верно ли…»  </vt:lpstr>
      <vt:lpstr> «Верно ли…»  </vt:lpstr>
      <vt:lpstr> «Верно ли…»  </vt:lpstr>
      <vt:lpstr> «Верно ли…»  </vt:lpstr>
      <vt:lpstr> «Верно ли…»  </vt:lpstr>
      <vt:lpstr> «Верно ли…»  </vt:lpstr>
      <vt:lpstr>МОЛОДЦЫ! Справились со всеми вопросами </vt:lpstr>
      <vt:lpstr>Станция «Кроссворд»  </vt:lpstr>
      <vt:lpstr>Станция «Решение педагогических ситуаций»  </vt:lpstr>
      <vt:lpstr>Станция «Тренинг»  </vt:lpstr>
      <vt:lpstr>0-8 БАЛЛОВ Вы совершенно не думаете о своем здоровье. Что ж, со временем вы можете об этом пожалеть. 9-19 БАЛЛОВ Вы из тех людей, у которых не хватает времени заниматься собой и своим здоровьем. Хотя вы и понимаете, что это - очень плохо. Отложите на потом дела и наведайтесь к доктору! 20-30 БАЛЛОВ Вы, к счастью, прекрасно понимаете, что нет ничего важнее, чем крепкое здоровье. Знакомо вам и такое понятие, как здоровый образ жизни. 31-35 БАЛЛОВ Вам не кажется, что вы слишком трепетно относитесь к себе? БОЛЬШЕ 35 БАЛЛОВ Да, вы, оказывается, склонны к ипохондрии! Не забывайте о том, что мнительность порой гораздо опаснее, чем само заболевание.  </vt:lpstr>
      <vt:lpstr>Спасибо за плодотворную работу.  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«Формирование  у дошкольников  основ безопасности жизнееятельности  и здорового образа жизни»</dc:title>
  <dc:creator>Asus</dc:creator>
  <cp:lastModifiedBy>Asus</cp:lastModifiedBy>
  <cp:revision>22</cp:revision>
  <dcterms:created xsi:type="dcterms:W3CDTF">2026-02-04T07:39:24Z</dcterms:created>
  <dcterms:modified xsi:type="dcterms:W3CDTF">2026-03-05T04:35:45Z</dcterms:modified>
</cp:coreProperties>
</file>